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Lst>
  <p:notesMasterIdLst>
    <p:notesMasterId r:id="rId46"/>
  </p:notesMasterIdLst>
  <p:handoutMasterIdLst>
    <p:handoutMasterId r:id="rId47"/>
  </p:handoutMasterIdLst>
  <p:sldIdLst>
    <p:sldId id="258" r:id="rId2"/>
    <p:sldId id="655" r:id="rId3"/>
    <p:sldId id="573" r:id="rId4"/>
    <p:sldId id="574" r:id="rId5"/>
    <p:sldId id="647" r:id="rId6"/>
    <p:sldId id="575" r:id="rId7"/>
    <p:sldId id="466" r:id="rId8"/>
    <p:sldId id="467" r:id="rId9"/>
    <p:sldId id="492" r:id="rId10"/>
    <p:sldId id="259" r:id="rId11"/>
    <p:sldId id="296" r:id="rId12"/>
    <p:sldId id="561" r:id="rId13"/>
    <p:sldId id="609" r:id="rId14"/>
    <p:sldId id="356" r:id="rId15"/>
    <p:sldId id="533" r:id="rId16"/>
    <p:sldId id="535" r:id="rId17"/>
    <p:sldId id="361" r:id="rId18"/>
    <p:sldId id="536" r:id="rId19"/>
    <p:sldId id="579" r:id="rId20"/>
    <p:sldId id="576" r:id="rId21"/>
    <p:sldId id="577" r:id="rId22"/>
    <p:sldId id="580" r:id="rId23"/>
    <p:sldId id="562" r:id="rId24"/>
    <p:sldId id="581" r:id="rId25"/>
    <p:sldId id="564" r:id="rId26"/>
    <p:sldId id="643" r:id="rId27"/>
    <p:sldId id="582" r:id="rId28"/>
    <p:sldId id="585" r:id="rId29"/>
    <p:sldId id="584" r:id="rId30"/>
    <p:sldId id="586" r:id="rId31"/>
    <p:sldId id="587" r:id="rId32"/>
    <p:sldId id="644" r:id="rId33"/>
    <p:sldId id="648" r:id="rId34"/>
    <p:sldId id="649" r:id="rId35"/>
    <p:sldId id="650" r:id="rId36"/>
    <p:sldId id="588" r:id="rId37"/>
    <p:sldId id="283" r:id="rId38"/>
    <p:sldId id="654" r:id="rId39"/>
    <p:sldId id="653" r:id="rId40"/>
    <p:sldId id="651" r:id="rId41"/>
    <p:sldId id="652" r:id="rId42"/>
    <p:sldId id="645" r:id="rId43"/>
    <p:sldId id="646" r:id="rId44"/>
    <p:sldId id="313" r:id="rId45"/>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10">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6D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78989" autoAdjust="0"/>
  </p:normalViewPr>
  <p:slideViewPr>
    <p:cSldViewPr>
      <p:cViewPr varScale="1">
        <p:scale>
          <a:sx n="88" d="100"/>
          <a:sy n="88" d="100"/>
        </p:scale>
        <p:origin x="-2226" y="-96"/>
      </p:cViewPr>
      <p:guideLst>
        <p:guide orient="horz" pos="2160"/>
        <p:guide pos="2880"/>
      </p:guideLst>
    </p:cSldViewPr>
  </p:slideViewPr>
  <p:notesTextViewPr>
    <p:cViewPr>
      <p:scale>
        <a:sx n="1" d="1"/>
        <a:sy n="1" d="1"/>
      </p:scale>
      <p:origin x="0" y="0"/>
    </p:cViewPr>
  </p:notesTextViewPr>
  <p:sorterViewPr>
    <p:cViewPr>
      <p:scale>
        <a:sx n="100" d="100"/>
        <a:sy n="100" d="100"/>
      </p:scale>
      <p:origin x="0" y="6810"/>
    </p:cViewPr>
  </p:sorterViewPr>
  <p:notesViewPr>
    <p:cSldViewPr>
      <p:cViewPr>
        <p:scale>
          <a:sx n="80" d="100"/>
          <a:sy n="80" d="100"/>
        </p:scale>
        <p:origin x="-2058" y="-162"/>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y Rae" userId="98c242cb6e9e0f55" providerId="LiveId" clId="{AD374C28-660A-4D92-95DC-3A99DCD005D8}"/>
    <pc:docChg chg="modSld">
      <pc:chgData name="Billy Rae" userId="98c242cb6e9e0f55" providerId="LiveId" clId="{AD374C28-660A-4D92-95DC-3A99DCD005D8}" dt="2019-01-29T15:08:43.651" v="3" actId="255"/>
      <pc:docMkLst>
        <pc:docMk/>
      </pc:docMkLst>
      <pc:sldChg chg="modSp">
        <pc:chgData name="Billy Rae" userId="98c242cb6e9e0f55" providerId="LiveId" clId="{AD374C28-660A-4D92-95DC-3A99DCD005D8}" dt="2019-01-29T15:08:43.651" v="3" actId="255"/>
        <pc:sldMkLst>
          <pc:docMk/>
          <pc:sldMk cId="2749855067" sldId="587"/>
        </pc:sldMkLst>
        <pc:spChg chg="mod">
          <ac:chgData name="Billy Rae" userId="98c242cb6e9e0f55" providerId="LiveId" clId="{AD374C28-660A-4D92-95DC-3A99DCD005D8}" dt="2019-01-29T15:08:43.651" v="3" actId="255"/>
          <ac:spMkLst>
            <pc:docMk/>
            <pc:sldMk cId="2749855067" sldId="587"/>
            <ac:spMk id="3" creationId="{E17F3636-4C6D-42D0-992C-0D7ECC94A1B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9615613B-E509-49BF-BB45-CF71FF8427C3}" type="datetimeFigureOut">
              <a:rPr lang="en-GB" smtClean="0"/>
              <a:t>22/10/2019</a:t>
            </a:fld>
            <a:endParaRPr lang="en-GB"/>
          </a:p>
        </p:txBody>
      </p:sp>
      <p:sp>
        <p:nvSpPr>
          <p:cNvPr id="4" name="Footer Placeholder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62ACD0E5-0204-4869-980F-19278049804B}" type="slidenum">
              <a:rPr lang="en-GB" smtClean="0"/>
              <a:t>‹#›</a:t>
            </a:fld>
            <a:endParaRPr lang="en-GB"/>
          </a:p>
        </p:txBody>
      </p:sp>
    </p:spTree>
    <p:extLst>
      <p:ext uri="{BB962C8B-B14F-4D97-AF65-F5344CB8AC3E}">
        <p14:creationId xmlns:p14="http://schemas.microsoft.com/office/powerpoint/2010/main" val="3884753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4725339B-0A67-4283-8A66-A6BD5AF81CE1}" type="datetimeFigureOut">
              <a:rPr lang="en-GB" smtClean="0"/>
              <a:t>22/10/2019</a:t>
            </a:fld>
            <a:endParaRPr lang="en-GB"/>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1CAEAC67-778F-4904-9DAC-BEB42D391F75}" type="slidenum">
              <a:rPr lang="en-GB" smtClean="0"/>
              <a:t>‹#›</a:t>
            </a:fld>
            <a:endParaRPr lang="en-GB"/>
          </a:p>
        </p:txBody>
      </p:sp>
    </p:spTree>
    <p:extLst>
      <p:ext uri="{BB962C8B-B14F-4D97-AF65-F5344CB8AC3E}">
        <p14:creationId xmlns:p14="http://schemas.microsoft.com/office/powerpoint/2010/main" val="2873628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en-US" b="1" dirty="0">
              <a:latin typeface="Arial" charset="0"/>
              <a:cs typeface="Arial" charset="0"/>
            </a:endParaRPr>
          </a:p>
        </p:txBody>
      </p:sp>
      <p:sp>
        <p:nvSpPr>
          <p:cNvPr id="4" name="Slide Number Placeholder 3"/>
          <p:cNvSpPr>
            <a:spLocks noGrp="1"/>
          </p:cNvSpPr>
          <p:nvPr>
            <p:ph type="sldNum" sz="quarter" idx="10"/>
          </p:nvPr>
        </p:nvSpPr>
        <p:spPr/>
        <p:txBody>
          <a:bodyPr/>
          <a:lstStyle/>
          <a:p>
            <a:fld id="{76A5C091-C9D8-41A1-ADBB-8D0295D5334E}" type="slidenum">
              <a:rPr lang="en-GB" smtClean="0"/>
              <a:t>1</a:t>
            </a:fld>
            <a:endParaRPr lang="en-GB"/>
          </a:p>
        </p:txBody>
      </p:sp>
    </p:spTree>
    <p:extLst>
      <p:ext uri="{BB962C8B-B14F-4D97-AF65-F5344CB8AC3E}">
        <p14:creationId xmlns:p14="http://schemas.microsoft.com/office/powerpoint/2010/main" val="3100746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next ask the group to </a:t>
            </a:r>
            <a:r>
              <a:rPr lang="en-GB" altLang="en-US" sz="1200" dirty="0">
                <a:solidFill>
                  <a:srgbClr val="FFFFFF"/>
                </a:solidFill>
                <a:cs typeface="Arial" charset="0"/>
              </a:rPr>
              <a:t>discuss the different types of mental health problems that children and young people in school may experience throughout their education</a:t>
            </a:r>
            <a:r>
              <a:rPr lang="en-GB" dirty="0"/>
              <a:t> and to also discuss how is this different or similar </a:t>
            </a:r>
            <a:r>
              <a:rPr lang="en-GB" dirty="0" smtClean="0"/>
              <a:t>for </a:t>
            </a:r>
            <a:r>
              <a:rPr lang="en-GB" dirty="0"/>
              <a:t>those with ASD?</a:t>
            </a:r>
          </a:p>
        </p:txBody>
      </p:sp>
      <p:sp>
        <p:nvSpPr>
          <p:cNvPr id="4" name="Slide Number Placeholder 3"/>
          <p:cNvSpPr>
            <a:spLocks noGrp="1"/>
          </p:cNvSpPr>
          <p:nvPr>
            <p:ph type="sldNum" sz="quarter" idx="5"/>
          </p:nvPr>
        </p:nvSpPr>
        <p:spPr/>
        <p:txBody>
          <a:bodyPr/>
          <a:lstStyle/>
          <a:p>
            <a:fld id="{1CAEAC67-778F-4904-9DAC-BEB42D391F75}" type="slidenum">
              <a:rPr lang="en-GB" smtClean="0"/>
              <a:t>10</a:t>
            </a:fld>
            <a:endParaRPr lang="en-GB"/>
          </a:p>
        </p:txBody>
      </p:sp>
    </p:spTree>
    <p:extLst>
      <p:ext uri="{BB962C8B-B14F-4D97-AF65-F5344CB8AC3E}">
        <p14:creationId xmlns:p14="http://schemas.microsoft.com/office/powerpoint/2010/main" val="3991410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ask the group what they feel about this. What are their concerns and what do they think their girls and most young people are worried about? What are we trying to prevent by intervening in this way? </a:t>
            </a:r>
          </a:p>
        </p:txBody>
      </p:sp>
      <p:sp>
        <p:nvSpPr>
          <p:cNvPr id="4" name="Slide Number Placeholder 3"/>
          <p:cNvSpPr>
            <a:spLocks noGrp="1"/>
          </p:cNvSpPr>
          <p:nvPr>
            <p:ph type="sldNum" sz="quarter" idx="5"/>
          </p:nvPr>
        </p:nvSpPr>
        <p:spPr/>
        <p:txBody>
          <a:bodyPr/>
          <a:lstStyle/>
          <a:p>
            <a:fld id="{1CAEAC67-778F-4904-9DAC-BEB42D391F75}" type="slidenum">
              <a:rPr lang="en-GB" smtClean="0"/>
              <a:t>11</a:t>
            </a:fld>
            <a:endParaRPr lang="en-GB"/>
          </a:p>
        </p:txBody>
      </p:sp>
    </p:spTree>
    <p:extLst>
      <p:ext uri="{BB962C8B-B14F-4D97-AF65-F5344CB8AC3E}">
        <p14:creationId xmlns:p14="http://schemas.microsoft.com/office/powerpoint/2010/main" val="3303772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important as these are the so called neurotypical girls. It stands to reason that the ASD girl will also be at risk.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that we have a greater awareness of the increased risk and raised levels of mental ill health in those with ASD generally (Crane et al 2018, </a:t>
            </a:r>
            <a:r>
              <a:rPr lang="en-US" sz="1200" kern="1200" dirty="0" err="1">
                <a:solidFill>
                  <a:schemeClr val="tx1"/>
                </a:solidFill>
                <a:effectLst/>
                <a:latin typeface="+mn-lt"/>
                <a:ea typeface="+mn-ea"/>
                <a:cs typeface="+mn-cs"/>
              </a:rPr>
              <a:t>Simonoff</a:t>
            </a:r>
            <a:r>
              <a:rPr lang="en-US" sz="1200" kern="1200" dirty="0">
                <a:solidFill>
                  <a:schemeClr val="tx1"/>
                </a:solidFill>
                <a:effectLst/>
                <a:latin typeface="+mn-lt"/>
                <a:ea typeface="+mn-ea"/>
                <a:cs typeface="+mn-cs"/>
              </a:rPr>
              <a:t> et al, 2008), it is surely vital that we develop interventions to specifically promote their mental health and </a:t>
            </a:r>
            <a:r>
              <a:rPr lang="en-US" sz="1200" kern="1200" dirty="0" smtClean="0">
                <a:solidFill>
                  <a:schemeClr val="tx1"/>
                </a:solidFill>
                <a:effectLst/>
                <a:latin typeface="+mn-lt"/>
                <a:ea typeface="+mn-ea"/>
                <a:cs typeface="+mn-cs"/>
              </a:rPr>
              <a:t>wellbeing both at </a:t>
            </a:r>
            <a:r>
              <a:rPr lang="en-US" sz="1200" kern="1200" dirty="0">
                <a:solidFill>
                  <a:schemeClr val="tx1"/>
                </a:solidFill>
                <a:effectLst/>
                <a:latin typeface="+mn-lt"/>
                <a:ea typeface="+mn-ea"/>
                <a:cs typeface="+mn-cs"/>
              </a:rPr>
              <a:t>school and </a:t>
            </a:r>
            <a:r>
              <a:rPr lang="en-US" sz="1200" kern="1200" dirty="0" smtClean="0">
                <a:solidFill>
                  <a:schemeClr val="tx1"/>
                </a:solidFill>
                <a:effectLst/>
                <a:latin typeface="+mn-lt"/>
                <a:ea typeface="+mn-ea"/>
                <a:cs typeface="+mn-cs"/>
              </a:rPr>
              <a:t>home. </a:t>
            </a:r>
            <a:r>
              <a:rPr lang="en-US" sz="1200" kern="1200" dirty="0">
                <a:solidFill>
                  <a:schemeClr val="tx1"/>
                </a:solidFill>
                <a:effectLst/>
                <a:latin typeface="+mn-lt"/>
                <a:ea typeface="+mn-ea"/>
                <a:cs typeface="+mn-cs"/>
              </a:rPr>
              <a:t>This is the main driver </a:t>
            </a:r>
            <a:r>
              <a:rPr lang="en-US" sz="1200" kern="1200" dirty="0" smtClean="0">
                <a:solidFill>
                  <a:schemeClr val="tx1"/>
                </a:solidFill>
                <a:effectLst/>
                <a:latin typeface="+mn-lt"/>
                <a:ea typeface="+mn-ea"/>
                <a:cs typeface="+mn-cs"/>
              </a:rPr>
              <a:t>for </a:t>
            </a:r>
            <a:r>
              <a:rPr lang="en-US" sz="1200" kern="1200" dirty="0">
                <a:solidFill>
                  <a:schemeClr val="tx1"/>
                </a:solidFill>
                <a:effectLst/>
                <a:latin typeface="+mn-lt"/>
                <a:ea typeface="+mn-ea"/>
                <a:cs typeface="+mn-cs"/>
              </a:rPr>
              <a:t>The ASD Girls’ </a:t>
            </a:r>
            <a:r>
              <a:rPr lang="en-US" sz="1200" kern="1200" dirty="0" smtClean="0">
                <a:solidFill>
                  <a:schemeClr val="tx1"/>
                </a:solidFill>
                <a:effectLst/>
                <a:latin typeface="+mn-lt"/>
                <a:ea typeface="+mn-ea"/>
                <a:cs typeface="+mn-cs"/>
              </a:rPr>
              <a:t>Wellbeing </a:t>
            </a:r>
            <a:r>
              <a:rPr lang="en-US" sz="1200" kern="1200" dirty="0">
                <a:solidFill>
                  <a:schemeClr val="tx1"/>
                </a:solidFill>
                <a:effectLst/>
                <a:latin typeface="+mn-lt"/>
                <a:ea typeface="+mn-ea"/>
                <a:cs typeface="+mn-cs"/>
              </a:rPr>
              <a:t>Tool Kit. </a:t>
            </a:r>
            <a:endParaRPr lang="en-GB" sz="1200" kern="1200" dirty="0">
              <a:solidFill>
                <a:schemeClr val="tx1"/>
              </a:solidFill>
              <a:effectLst/>
              <a:latin typeface="+mn-lt"/>
              <a:ea typeface="+mn-ea"/>
              <a:cs typeface="+mn-cs"/>
            </a:endParaRPr>
          </a:p>
          <a:p>
            <a:r>
              <a:rPr lang="en-GB" dirty="0"/>
              <a:t> </a:t>
            </a:r>
          </a:p>
        </p:txBody>
      </p:sp>
      <p:sp>
        <p:nvSpPr>
          <p:cNvPr id="4" name="Slide Number Placeholder 3"/>
          <p:cNvSpPr>
            <a:spLocks noGrp="1"/>
          </p:cNvSpPr>
          <p:nvPr>
            <p:ph type="sldNum" sz="quarter" idx="5"/>
          </p:nvPr>
        </p:nvSpPr>
        <p:spPr/>
        <p:txBody>
          <a:bodyPr/>
          <a:lstStyle/>
          <a:p>
            <a:fld id="{1CAEAC67-778F-4904-9DAC-BEB42D391F75}" type="slidenum">
              <a:rPr lang="en-GB" smtClean="0"/>
              <a:t>12</a:t>
            </a:fld>
            <a:endParaRPr lang="en-GB"/>
          </a:p>
        </p:txBody>
      </p:sp>
    </p:spTree>
    <p:extLst>
      <p:ext uri="{BB962C8B-B14F-4D97-AF65-F5344CB8AC3E}">
        <p14:creationId xmlns:p14="http://schemas.microsoft.com/office/powerpoint/2010/main" val="3392658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statistics are clearly alarming for all our young people.</a:t>
            </a:r>
          </a:p>
        </p:txBody>
      </p:sp>
      <p:sp>
        <p:nvSpPr>
          <p:cNvPr id="4" name="Slide Number Placeholder 3"/>
          <p:cNvSpPr>
            <a:spLocks noGrp="1"/>
          </p:cNvSpPr>
          <p:nvPr>
            <p:ph type="sldNum" sz="quarter" idx="5"/>
          </p:nvPr>
        </p:nvSpPr>
        <p:spPr/>
        <p:txBody>
          <a:bodyPr/>
          <a:lstStyle/>
          <a:p>
            <a:fld id="{1CAEAC67-778F-4904-9DAC-BEB42D391F75}" type="slidenum">
              <a:rPr lang="en-GB" smtClean="0"/>
              <a:t>13</a:t>
            </a:fld>
            <a:endParaRPr lang="en-GB"/>
          </a:p>
        </p:txBody>
      </p:sp>
    </p:spTree>
    <p:extLst>
      <p:ext uri="{BB962C8B-B14F-4D97-AF65-F5344CB8AC3E}">
        <p14:creationId xmlns:p14="http://schemas.microsoft.com/office/powerpoint/2010/main" val="2215851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Key concerns are the ways in which young people are engaging in self-harm as a means of managing psychological pain and the fact that ASD girls are included in such a statistic, and are more at risk of the impact of social media in this area.</a:t>
            </a:r>
          </a:p>
          <a:p>
            <a:r>
              <a:rPr lang="en-GB" sz="1200" kern="1200" dirty="0" smtClean="0">
                <a:solidFill>
                  <a:schemeClr val="tx1"/>
                </a:solidFill>
                <a:effectLst/>
                <a:latin typeface="+mn-lt"/>
                <a:ea typeface="+mn-ea"/>
                <a:cs typeface="+mn-cs"/>
              </a:rPr>
              <a:t>A common concern for parents/carers and staff is that by talking about self-harm it might make more students think about doing it. This topic is included in The ASD Girls’ Wellbeing Tool Kit as the evidence in fact suggests that the opposite is true and this is clearly an area of concern for many of our young people. While this can feel a sensitive topic, it is a very important and relevant one. Talking to young people about self-harm is going to give them knowledge, confidence and an understanding of how to support themselves and others. The role of the facilitator in the sessions is to de-mystify a topic which can be very powerful and upsetting for young people. By talking about it and sign-posting towards support young people can be empowered.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CAEAC67-778F-4904-9DAC-BEB42D391F75}" type="slidenum">
              <a:rPr lang="en-GB" smtClean="0"/>
              <a:t>14</a:t>
            </a:fld>
            <a:endParaRPr lang="en-GB"/>
          </a:p>
        </p:txBody>
      </p:sp>
    </p:spTree>
    <p:extLst>
      <p:ext uri="{BB962C8B-B14F-4D97-AF65-F5344CB8AC3E}">
        <p14:creationId xmlns:p14="http://schemas.microsoft.com/office/powerpoint/2010/main" val="409200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Social media is now an addiction for some, and the ASD girl is at </a:t>
            </a:r>
            <a:r>
              <a:rPr lang="en-GB" dirty="0" smtClean="0"/>
              <a:t>risk due </a:t>
            </a:r>
            <a:r>
              <a:rPr lang="en-GB" dirty="0"/>
              <a:t>to the nature of online contact and the problems in misreading messages and </a:t>
            </a:r>
            <a:r>
              <a:rPr lang="en-GB" dirty="0" smtClean="0"/>
              <a:t>information</a:t>
            </a:r>
            <a:r>
              <a:rPr lang="en-GB" baseline="0" dirty="0" smtClean="0"/>
              <a:t> and/or </a:t>
            </a:r>
            <a:r>
              <a:rPr lang="en-GB" dirty="0" smtClean="0"/>
              <a:t>becoming </a:t>
            </a:r>
            <a:r>
              <a:rPr lang="en-GB" dirty="0"/>
              <a:t>obsessed with specific individuals or ideas.</a:t>
            </a:r>
          </a:p>
        </p:txBody>
      </p:sp>
      <p:sp>
        <p:nvSpPr>
          <p:cNvPr id="4" name="Slide Number Placeholder 3"/>
          <p:cNvSpPr>
            <a:spLocks noGrp="1"/>
          </p:cNvSpPr>
          <p:nvPr>
            <p:ph type="sldNum" sz="quarter" idx="5"/>
          </p:nvPr>
        </p:nvSpPr>
        <p:spPr/>
        <p:txBody>
          <a:bodyPr/>
          <a:lstStyle/>
          <a:p>
            <a:fld id="{1CAEAC67-778F-4904-9DAC-BEB42D391F75}" type="slidenum">
              <a:rPr lang="en-GB" smtClean="0"/>
              <a:t>15</a:t>
            </a:fld>
            <a:endParaRPr lang="en-GB"/>
          </a:p>
        </p:txBody>
      </p:sp>
    </p:spTree>
    <p:extLst>
      <p:ext uri="{BB962C8B-B14F-4D97-AF65-F5344CB8AC3E}">
        <p14:creationId xmlns:p14="http://schemas.microsoft.com/office/powerpoint/2010/main" val="522658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online world is clearly a daily diet for many children and young people, including our girls.</a:t>
            </a:r>
          </a:p>
        </p:txBody>
      </p:sp>
      <p:sp>
        <p:nvSpPr>
          <p:cNvPr id="4" name="Slide Number Placeholder 3"/>
          <p:cNvSpPr>
            <a:spLocks noGrp="1"/>
          </p:cNvSpPr>
          <p:nvPr>
            <p:ph type="sldNum" sz="quarter" idx="5"/>
          </p:nvPr>
        </p:nvSpPr>
        <p:spPr/>
        <p:txBody>
          <a:bodyPr/>
          <a:lstStyle/>
          <a:p>
            <a:fld id="{1CAEAC67-778F-4904-9DAC-BEB42D391F75}" type="slidenum">
              <a:rPr lang="en-GB" smtClean="0"/>
              <a:t>16</a:t>
            </a:fld>
            <a:endParaRPr lang="en-GB"/>
          </a:p>
        </p:txBody>
      </p:sp>
    </p:spTree>
    <p:extLst>
      <p:ext uri="{BB962C8B-B14F-4D97-AF65-F5344CB8AC3E}">
        <p14:creationId xmlns:p14="http://schemas.microsoft.com/office/powerpoint/2010/main" val="3882676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Self-harm websites remain a concern too.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limited research focusing on ASD children and self-harm does point strongly to increased risk for this group in adolescence (</a:t>
            </a:r>
            <a:r>
              <a:rPr lang="en-US" sz="1200" kern="1200" dirty="0" err="1">
                <a:solidFill>
                  <a:schemeClr val="tx1"/>
                </a:solidFill>
                <a:effectLst/>
                <a:latin typeface="+mn-lt"/>
                <a:ea typeface="+mn-ea"/>
                <a:cs typeface="+mn-cs"/>
              </a:rPr>
              <a:t>Culpin</a:t>
            </a:r>
            <a:r>
              <a:rPr lang="en-US" sz="1200" kern="1200" dirty="0">
                <a:solidFill>
                  <a:schemeClr val="tx1"/>
                </a:solidFill>
                <a:effectLst/>
                <a:latin typeface="+mn-lt"/>
                <a:ea typeface="+mn-ea"/>
                <a:cs typeface="+mn-cs"/>
              </a:rPr>
              <a:t> et al 2018, Hedley et al 2018) which is also a key driver for </a:t>
            </a:r>
            <a:r>
              <a:rPr lang="en-US" sz="1200" kern="1200" dirty="0" smtClean="0">
                <a:solidFill>
                  <a:schemeClr val="tx1"/>
                </a:solidFill>
                <a:effectLst/>
                <a:latin typeface="+mn-lt"/>
                <a:ea typeface="+mn-ea"/>
                <a:cs typeface="+mn-cs"/>
              </a:rPr>
              <a:t>including </a:t>
            </a:r>
            <a:r>
              <a:rPr lang="en-US" sz="1200" kern="1200" dirty="0">
                <a:solidFill>
                  <a:schemeClr val="tx1"/>
                </a:solidFill>
                <a:effectLst/>
                <a:latin typeface="+mn-lt"/>
                <a:ea typeface="+mn-ea"/>
                <a:cs typeface="+mn-cs"/>
              </a:rPr>
              <a:t>the topic in </a:t>
            </a:r>
            <a:r>
              <a:rPr lang="en-US" sz="1200" kern="1200" dirty="0" smtClean="0">
                <a:solidFill>
                  <a:schemeClr val="tx1"/>
                </a:solidFill>
                <a:effectLst/>
                <a:latin typeface="+mn-lt"/>
                <a:ea typeface="+mn-ea"/>
                <a:cs typeface="+mn-cs"/>
              </a:rPr>
              <a:t>this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of support. It is also vital to bear in mind that although few of those who engage in self-harming behaviours such as cutting will attempt suicide, most young people who attempt suicide have previously self-harmed and self-harm can be seen to considerably raise the risk of suicide (</a:t>
            </a:r>
            <a:r>
              <a:rPr lang="en-US" sz="1200" kern="1200" dirty="0" err="1">
                <a:solidFill>
                  <a:schemeClr val="tx1"/>
                </a:solidFill>
                <a:effectLst/>
                <a:latin typeface="+mn-lt"/>
                <a:ea typeface="+mn-ea"/>
                <a:cs typeface="+mn-cs"/>
              </a:rPr>
              <a:t>Olfson</a:t>
            </a:r>
            <a:r>
              <a:rPr lang="en-US" sz="1200" kern="1200" dirty="0">
                <a:solidFill>
                  <a:schemeClr val="tx1"/>
                </a:solidFill>
                <a:effectLst/>
                <a:latin typeface="+mn-lt"/>
                <a:ea typeface="+mn-ea"/>
                <a:cs typeface="+mn-cs"/>
              </a:rPr>
              <a:t> et al, 2018).  It is therefore vital for both </a:t>
            </a:r>
            <a:r>
              <a:rPr lang="en-US" sz="1200" kern="1200" dirty="0" smtClean="0">
                <a:solidFill>
                  <a:schemeClr val="tx1"/>
                </a:solidFill>
                <a:effectLst/>
                <a:latin typeface="+mn-lt"/>
                <a:ea typeface="+mn-ea"/>
                <a:cs typeface="+mn-cs"/>
              </a:rPr>
              <a:t>school-based </a:t>
            </a:r>
            <a:r>
              <a:rPr lang="en-US" sz="1200" kern="1200" dirty="0">
                <a:solidFill>
                  <a:schemeClr val="tx1"/>
                </a:solidFill>
                <a:effectLst/>
                <a:latin typeface="+mn-lt"/>
                <a:ea typeface="+mn-ea"/>
                <a:cs typeface="+mn-cs"/>
              </a:rPr>
              <a:t>staff and parents/</a:t>
            </a:r>
            <a:r>
              <a:rPr lang="en-US" sz="1200" kern="1200" dirty="0" err="1">
                <a:solidFill>
                  <a:schemeClr val="tx1"/>
                </a:solidFill>
                <a:effectLst/>
                <a:latin typeface="+mn-lt"/>
                <a:ea typeface="+mn-ea"/>
                <a:cs typeface="+mn-cs"/>
              </a:rPr>
              <a:t>carers</a:t>
            </a:r>
            <a:r>
              <a:rPr lang="en-US" sz="1200" kern="1200" dirty="0">
                <a:solidFill>
                  <a:schemeClr val="tx1"/>
                </a:solidFill>
                <a:effectLst/>
                <a:latin typeface="+mn-lt"/>
                <a:ea typeface="+mn-ea"/>
                <a:cs typeface="+mn-cs"/>
              </a:rPr>
              <a:t> to remain vigilant and be aware of the risk factors such as physical, sexual or emotional abuse, low self-esteem and anxiety and difficulties in relationships. Gaining an informed understanding of this area is also clearly an essential </a:t>
            </a:r>
            <a:r>
              <a:rPr lang="en-US" sz="1200" kern="1200" dirty="0" smtClean="0">
                <a:solidFill>
                  <a:schemeClr val="tx1"/>
                </a:solidFill>
                <a:effectLst/>
                <a:latin typeface="+mn-lt"/>
                <a:ea typeface="+mn-ea"/>
                <a:cs typeface="+mn-cs"/>
              </a:rPr>
              <a:t>and </a:t>
            </a:r>
            <a:r>
              <a:rPr lang="en-US" sz="1200" kern="1200" dirty="0">
                <a:solidFill>
                  <a:schemeClr val="tx1"/>
                </a:solidFill>
                <a:effectLst/>
                <a:latin typeface="+mn-lt"/>
                <a:ea typeface="+mn-ea"/>
                <a:cs typeface="+mn-cs"/>
              </a:rPr>
              <a:t>relevant and more detailed information on this area </a:t>
            </a:r>
            <a:r>
              <a:rPr lang="en-US" sz="1200" kern="1200" dirty="0" smtClean="0">
                <a:solidFill>
                  <a:schemeClr val="tx1"/>
                </a:solidFill>
                <a:effectLst/>
                <a:latin typeface="+mn-lt"/>
                <a:ea typeface="+mn-ea"/>
                <a:cs typeface="+mn-cs"/>
              </a:rPr>
              <a:t>is included in </a:t>
            </a:r>
            <a:r>
              <a:rPr lang="en-US" sz="1200" kern="1200" dirty="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Resources section.</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CAEAC67-778F-4904-9DAC-BEB42D391F75}" type="slidenum">
              <a:rPr lang="en-GB" smtClean="0"/>
              <a:t>17</a:t>
            </a:fld>
            <a:endParaRPr lang="en-GB"/>
          </a:p>
        </p:txBody>
      </p:sp>
    </p:spTree>
    <p:extLst>
      <p:ext uri="{BB962C8B-B14F-4D97-AF65-F5344CB8AC3E}">
        <p14:creationId xmlns:p14="http://schemas.microsoft.com/office/powerpoint/2010/main" val="3141227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For all teenagers, there will be a sense that adults do not and cannot understand them or their perspective.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tx1"/>
                </a:solidFill>
                <a:effectLst/>
                <a:latin typeface="+mn-lt"/>
                <a:ea typeface="+mn-ea"/>
                <a:cs typeface="+mn-cs"/>
              </a:rPr>
              <a:t>Access to the online world has created more opportunities for young people to explore, experiment, socialise, create and educate themselves but it has also exposed them to the risk of harm, including seeing extreme pornography and sexting (NSPCC Report: </a:t>
            </a:r>
            <a:r>
              <a:rPr lang="en-GB" sz="1200" kern="1200" noProof="0" dirty="0" err="1" smtClean="0">
                <a:solidFill>
                  <a:schemeClr val="tx1"/>
                </a:solidFill>
                <a:effectLst/>
                <a:latin typeface="+mn-lt"/>
                <a:ea typeface="+mn-ea"/>
                <a:cs typeface="+mn-cs"/>
              </a:rPr>
              <a:t>Martellozzo</a:t>
            </a:r>
            <a:r>
              <a:rPr lang="en-GB" sz="1200" kern="1200" noProof="0" dirty="0" smtClean="0">
                <a:solidFill>
                  <a:schemeClr val="tx1"/>
                </a:solidFill>
                <a:effectLst/>
                <a:latin typeface="+mn-lt"/>
                <a:ea typeface="+mn-ea"/>
                <a:cs typeface="+mn-cs"/>
              </a:rPr>
              <a:t> et al, 2016). It is vital therefore, that we ensure they have the new skills and knowledge base in order to effectively navigate this new world and mange the levels of anxiety and stress which can so often result in a range of self-harming behaviours and other mental health difficulties such as anxiety disorders, social phobias and eating disorders. </a:t>
            </a:r>
          </a:p>
          <a:p>
            <a:endParaRPr lang="en-GB" dirty="0"/>
          </a:p>
        </p:txBody>
      </p:sp>
      <p:sp>
        <p:nvSpPr>
          <p:cNvPr id="4" name="Slide Number Placeholder 3"/>
          <p:cNvSpPr>
            <a:spLocks noGrp="1"/>
          </p:cNvSpPr>
          <p:nvPr>
            <p:ph type="sldNum" sz="quarter" idx="5"/>
          </p:nvPr>
        </p:nvSpPr>
        <p:spPr/>
        <p:txBody>
          <a:bodyPr/>
          <a:lstStyle/>
          <a:p>
            <a:fld id="{1CAEAC67-778F-4904-9DAC-BEB42D391F75}" type="slidenum">
              <a:rPr lang="en-GB" smtClean="0"/>
              <a:t>18</a:t>
            </a:fld>
            <a:endParaRPr lang="en-GB"/>
          </a:p>
        </p:txBody>
      </p:sp>
    </p:spTree>
    <p:extLst>
      <p:ext uri="{BB962C8B-B14F-4D97-AF65-F5344CB8AC3E}">
        <p14:creationId xmlns:p14="http://schemas.microsoft.com/office/powerpoint/2010/main" val="2000342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may be helpful at this point to ask the group what their own experience is of this area. Are there any similarities or shared concerns and what are the </a:t>
            </a:r>
            <a:r>
              <a:rPr lang="en-GB" dirty="0" smtClean="0"/>
              <a:t>tools </a:t>
            </a:r>
            <a:r>
              <a:rPr lang="en-GB" dirty="0"/>
              <a:t>or strategies they are currently using to help and support their girls?</a:t>
            </a:r>
          </a:p>
        </p:txBody>
      </p:sp>
      <p:sp>
        <p:nvSpPr>
          <p:cNvPr id="4" name="Slide Number Placeholder 3"/>
          <p:cNvSpPr>
            <a:spLocks noGrp="1"/>
          </p:cNvSpPr>
          <p:nvPr>
            <p:ph type="sldNum" sz="quarter" idx="5"/>
          </p:nvPr>
        </p:nvSpPr>
        <p:spPr/>
        <p:txBody>
          <a:bodyPr/>
          <a:lstStyle/>
          <a:p>
            <a:fld id="{1CAEAC67-778F-4904-9DAC-BEB42D391F75}" type="slidenum">
              <a:rPr lang="en-GB" smtClean="0"/>
              <a:t>19</a:t>
            </a:fld>
            <a:endParaRPr lang="en-GB"/>
          </a:p>
        </p:txBody>
      </p:sp>
    </p:spTree>
    <p:extLst>
      <p:ext uri="{BB962C8B-B14F-4D97-AF65-F5344CB8AC3E}">
        <p14:creationId xmlns:p14="http://schemas.microsoft.com/office/powerpoint/2010/main" val="3968404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en-US" b="1" dirty="0">
              <a:latin typeface="Arial" charset="0"/>
              <a:cs typeface="Arial" charset="0"/>
            </a:endParaRPr>
          </a:p>
          <a:p>
            <a:r>
              <a:rPr lang="en-GB" dirty="0"/>
              <a:t>Go through the key aims as listed in the slide.</a:t>
            </a:r>
          </a:p>
        </p:txBody>
      </p:sp>
      <p:sp>
        <p:nvSpPr>
          <p:cNvPr id="4" name="Slide Number Placeholder 3"/>
          <p:cNvSpPr>
            <a:spLocks noGrp="1"/>
          </p:cNvSpPr>
          <p:nvPr>
            <p:ph type="sldNum" sz="quarter" idx="10"/>
          </p:nvPr>
        </p:nvSpPr>
        <p:spPr/>
        <p:txBody>
          <a:bodyPr/>
          <a:lstStyle/>
          <a:p>
            <a:fld id="{76A5C091-C9D8-41A1-ADBB-8D0295D5334E}" type="slidenum">
              <a:rPr lang="en-GB" smtClean="0"/>
              <a:t>2</a:t>
            </a:fld>
            <a:endParaRPr lang="en-GB"/>
          </a:p>
        </p:txBody>
      </p:sp>
    </p:spTree>
    <p:extLst>
      <p:ext uri="{BB962C8B-B14F-4D97-AF65-F5344CB8AC3E}">
        <p14:creationId xmlns:p14="http://schemas.microsoft.com/office/powerpoint/2010/main" val="3100746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AEAC67-778F-4904-9DAC-BEB42D391F75}" type="slidenum">
              <a:rPr lang="en-GB" smtClean="0"/>
              <a:t>20</a:t>
            </a:fld>
            <a:endParaRPr lang="en-GB"/>
          </a:p>
        </p:txBody>
      </p:sp>
    </p:spTree>
    <p:extLst>
      <p:ext uri="{BB962C8B-B14F-4D97-AF65-F5344CB8AC3E}">
        <p14:creationId xmlns:p14="http://schemas.microsoft.com/office/powerpoint/2010/main" val="1517059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types </a:t>
            </a:r>
            <a:r>
              <a:rPr lang="en-GB" dirty="0"/>
              <a:t>of activities all form part of the contents and approaches of this programme.</a:t>
            </a:r>
          </a:p>
        </p:txBody>
      </p:sp>
      <p:sp>
        <p:nvSpPr>
          <p:cNvPr id="4" name="Slide Number Placeholder 3"/>
          <p:cNvSpPr>
            <a:spLocks noGrp="1"/>
          </p:cNvSpPr>
          <p:nvPr>
            <p:ph type="sldNum" sz="quarter" idx="5"/>
          </p:nvPr>
        </p:nvSpPr>
        <p:spPr/>
        <p:txBody>
          <a:bodyPr/>
          <a:lstStyle/>
          <a:p>
            <a:fld id="{1CAEAC67-778F-4904-9DAC-BEB42D391F75}" type="slidenum">
              <a:rPr lang="en-GB" smtClean="0"/>
              <a:t>21</a:t>
            </a:fld>
            <a:endParaRPr lang="en-GB"/>
          </a:p>
        </p:txBody>
      </p:sp>
    </p:spTree>
    <p:extLst>
      <p:ext uri="{BB962C8B-B14F-4D97-AF65-F5344CB8AC3E}">
        <p14:creationId xmlns:p14="http://schemas.microsoft.com/office/powerpoint/2010/main" val="324554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for schools to have effective tools and mechanisms to identify those at risk and also to monitor progress and the outcomes of any interventions. It may be helpful to ask the group how they currently do this. What are the tools they use and how are they effective for </a:t>
            </a:r>
            <a:r>
              <a:rPr lang="en-GB" dirty="0" smtClean="0"/>
              <a:t>ASD girls?</a:t>
            </a:r>
            <a:endParaRPr lang="en-GB" dirty="0"/>
          </a:p>
        </p:txBody>
      </p:sp>
      <p:sp>
        <p:nvSpPr>
          <p:cNvPr id="4" name="Slide Number Placeholder 3"/>
          <p:cNvSpPr>
            <a:spLocks noGrp="1"/>
          </p:cNvSpPr>
          <p:nvPr>
            <p:ph type="sldNum" sz="quarter" idx="5"/>
          </p:nvPr>
        </p:nvSpPr>
        <p:spPr/>
        <p:txBody>
          <a:bodyPr/>
          <a:lstStyle/>
          <a:p>
            <a:fld id="{1CAEAC67-778F-4904-9DAC-BEB42D391F75}" type="slidenum">
              <a:rPr lang="en-GB" smtClean="0"/>
              <a:t>22</a:t>
            </a:fld>
            <a:endParaRPr lang="en-GB"/>
          </a:p>
        </p:txBody>
      </p:sp>
    </p:spTree>
    <p:extLst>
      <p:ext uri="{BB962C8B-B14F-4D97-AF65-F5344CB8AC3E}">
        <p14:creationId xmlns:p14="http://schemas.microsoft.com/office/powerpoint/2010/main" val="737044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underpinning philosophical principles underlying the </a:t>
            </a:r>
            <a:r>
              <a:rPr lang="en-GB" dirty="0" smtClean="0"/>
              <a:t>approach of this programme.</a:t>
            </a:r>
            <a:endParaRPr lang="en-GB" dirty="0"/>
          </a:p>
        </p:txBody>
      </p:sp>
      <p:sp>
        <p:nvSpPr>
          <p:cNvPr id="4" name="Slide Number Placeholder 3"/>
          <p:cNvSpPr>
            <a:spLocks noGrp="1"/>
          </p:cNvSpPr>
          <p:nvPr>
            <p:ph type="sldNum" sz="quarter" idx="5"/>
          </p:nvPr>
        </p:nvSpPr>
        <p:spPr/>
        <p:txBody>
          <a:bodyPr/>
          <a:lstStyle/>
          <a:p>
            <a:fld id="{1CAEAC67-778F-4904-9DAC-BEB42D391F75}" type="slidenum">
              <a:rPr lang="en-GB" smtClean="0"/>
              <a:t>23</a:t>
            </a:fld>
            <a:endParaRPr lang="en-GB"/>
          </a:p>
        </p:txBody>
      </p:sp>
    </p:spTree>
    <p:extLst>
      <p:ext uri="{BB962C8B-B14F-4D97-AF65-F5344CB8AC3E}">
        <p14:creationId xmlns:p14="http://schemas.microsoft.com/office/powerpoint/2010/main" val="466925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 </a:t>
            </a:r>
            <a:r>
              <a:rPr lang="en-GB" dirty="0"/>
              <a:t>tools and strategies from Cognitive Behavioural Therapy (CBT) and Positive Psychology </a:t>
            </a:r>
            <a:r>
              <a:rPr lang="en-GB" dirty="0" smtClean="0"/>
              <a:t>are used in </a:t>
            </a:r>
            <a:r>
              <a:rPr lang="en-GB" dirty="0"/>
              <a:t>this </a:t>
            </a:r>
            <a:r>
              <a:rPr lang="en-GB" dirty="0" smtClean="0"/>
              <a:t>programme.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a:t>
            </a:r>
            <a:r>
              <a:rPr lang="en-US" sz="1200" kern="1200" dirty="0">
                <a:solidFill>
                  <a:schemeClr val="tx1"/>
                </a:solidFill>
                <a:effectLst/>
                <a:latin typeface="+mn-lt"/>
                <a:ea typeface="+mn-ea"/>
                <a:cs typeface="+mn-cs"/>
              </a:rPr>
              <a:t>a need to focus upon interventions to support the development of self-help and self-management strategies for our young people so that they can become autonomous, healthy young people who are able to self-manage their anxieties and stressors on a daily basis. We also know that specific therapeutic approaches (CBT and tools from Positive Psychology) can be adapted for use with girls on the autistic continuum which is why they are included within </a:t>
            </a:r>
            <a:r>
              <a:rPr lang="en-US" sz="1200" kern="1200" dirty="0" smtClean="0">
                <a:solidFill>
                  <a:schemeClr val="tx1"/>
                </a:solidFill>
                <a:effectLst/>
                <a:latin typeface="+mn-lt"/>
                <a:ea typeface="+mn-ea"/>
                <a:cs typeface="+mn-cs"/>
              </a:rPr>
              <a:t>this </a:t>
            </a:r>
            <a:r>
              <a:rPr lang="en-US" sz="1200" kern="1200" dirty="0" err="1" smtClean="0">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CAEAC67-778F-4904-9DAC-BEB42D391F75}" type="slidenum">
              <a:rPr lang="en-GB" smtClean="0"/>
              <a:t>24</a:t>
            </a:fld>
            <a:endParaRPr lang="en-GB"/>
          </a:p>
        </p:txBody>
      </p:sp>
    </p:spTree>
    <p:extLst>
      <p:ext uri="{BB962C8B-B14F-4D97-AF65-F5344CB8AC3E}">
        <p14:creationId xmlns:p14="http://schemas.microsoft.com/office/powerpoint/2010/main" val="1667835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know that all young people – particularly those going through </a:t>
            </a:r>
            <a:r>
              <a:rPr lang="en-US" sz="1200" kern="1200" dirty="0" smtClean="0">
                <a:solidFill>
                  <a:schemeClr val="tx1"/>
                </a:solidFill>
                <a:effectLst/>
                <a:latin typeface="+mn-lt"/>
                <a:ea typeface="+mn-ea"/>
                <a:cs typeface="+mn-cs"/>
              </a:rPr>
              <a:t>adolescence</a:t>
            </a:r>
            <a:r>
              <a:rPr lang="en-US" sz="1200" kern="1200" baseline="0" dirty="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will frequently experience anxious and negative thoughts and doubts. These negative automatic thoughts (NATs)  will often reinforce a state of inadequacy and/or low levels </a:t>
            </a:r>
            <a:r>
              <a:rPr lang="en-US" sz="1200" kern="1200" dirty="0" smtClean="0">
                <a:solidFill>
                  <a:schemeClr val="tx1"/>
                </a:solidFill>
                <a:effectLst/>
                <a:latin typeface="+mn-lt"/>
                <a:ea typeface="+mn-ea"/>
                <a:cs typeface="+mn-cs"/>
              </a:rPr>
              <a:t>of self-esteem. Cognitive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therapy (CBT) tools and strategies will help to support young people in reconsidering these negative assumptions and enable them to </a:t>
            </a:r>
            <a:r>
              <a:rPr lang="en-US" sz="1200" i="0" kern="1200" dirty="0">
                <a:solidFill>
                  <a:schemeClr val="tx1"/>
                </a:solidFill>
                <a:effectLst/>
                <a:latin typeface="+mn-lt"/>
                <a:ea typeface="+mn-ea"/>
                <a:cs typeface="+mn-cs"/>
              </a:rPr>
              <a:t>learn how </a:t>
            </a:r>
            <a:r>
              <a:rPr lang="en-US" sz="1200" kern="1200" dirty="0">
                <a:solidFill>
                  <a:schemeClr val="tx1"/>
                </a:solidFill>
                <a:effectLst/>
                <a:latin typeface="+mn-lt"/>
                <a:ea typeface="+mn-ea"/>
                <a:cs typeface="+mn-cs"/>
              </a:rPr>
              <a:t>to change their self-perceptions in order to improve their mental and emotional state.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CAEAC67-778F-4904-9DAC-BEB42D391F75}" type="slidenum">
              <a:rPr lang="en-GB" smtClean="0"/>
              <a:t>25</a:t>
            </a:fld>
            <a:endParaRPr lang="en-GB"/>
          </a:p>
        </p:txBody>
      </p:sp>
    </p:spTree>
    <p:extLst>
      <p:ext uri="{BB962C8B-B14F-4D97-AF65-F5344CB8AC3E}">
        <p14:creationId xmlns:p14="http://schemas.microsoft.com/office/powerpoint/2010/main" val="139537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CBT approach breaks the problems into smaller parts. This enables the student to see how they’re connected and how they affect them. This follows a process of A, B, C as follows:</a:t>
            </a:r>
          </a:p>
          <a:p>
            <a:r>
              <a:rPr lang="en-GB" sz="1200" b="1" kern="1200" dirty="0" smtClean="0">
                <a:solidFill>
                  <a:schemeClr val="tx1"/>
                </a:solidFill>
                <a:effectLst/>
                <a:latin typeface="+mn-lt"/>
                <a:ea typeface="+mn-ea"/>
                <a:cs typeface="+mn-cs"/>
              </a:rPr>
              <a:t>A</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activating event</a:t>
            </a:r>
            <a:r>
              <a:rPr lang="en-GB" sz="1200" kern="1200" dirty="0" smtClean="0">
                <a:solidFill>
                  <a:schemeClr val="tx1"/>
                </a:solidFill>
                <a:effectLst/>
                <a:latin typeface="+mn-lt"/>
                <a:ea typeface="+mn-ea"/>
                <a:cs typeface="+mn-cs"/>
              </a:rPr>
              <a:t>, is often referred to as the ‘trigger’ − the thing that causes you to engage in the negative thinking.</a:t>
            </a:r>
          </a:p>
          <a:p>
            <a:r>
              <a:rPr lang="en-GB" sz="1200" b="1" kern="1200" dirty="0" smtClean="0">
                <a:solidFill>
                  <a:schemeClr val="tx1"/>
                </a:solidFill>
                <a:effectLst/>
                <a:latin typeface="+mn-lt"/>
                <a:ea typeface="+mn-ea"/>
                <a:cs typeface="+mn-cs"/>
              </a:rPr>
              <a:t>B: negative</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beliefs</a:t>
            </a:r>
            <a:r>
              <a:rPr lang="en-GB" sz="1200" kern="1200" dirty="0" smtClean="0">
                <a:solidFill>
                  <a:schemeClr val="tx1"/>
                </a:solidFill>
                <a:effectLst/>
                <a:latin typeface="+mn-lt"/>
                <a:ea typeface="+mn-ea"/>
                <a:cs typeface="+mn-cs"/>
              </a:rPr>
              <a:t>, which can include thoughts, rules and demands, and the meanings the individual attaches to both external and internal events.</a:t>
            </a:r>
          </a:p>
          <a:p>
            <a:r>
              <a:rPr lang="en-GB" sz="1200" b="1" kern="1200" dirty="0" smtClean="0">
                <a:solidFill>
                  <a:schemeClr val="tx1"/>
                </a:solidFill>
                <a:effectLst/>
                <a:latin typeface="+mn-lt"/>
                <a:ea typeface="+mn-ea"/>
                <a:cs typeface="+mn-cs"/>
              </a:rPr>
              <a:t>C: consequences</a:t>
            </a:r>
            <a:r>
              <a:rPr lang="en-GB" sz="1200" kern="1200" dirty="0" smtClean="0">
                <a:solidFill>
                  <a:schemeClr val="tx1"/>
                </a:solidFill>
                <a:effectLst/>
                <a:latin typeface="+mn-lt"/>
                <a:ea typeface="+mn-ea"/>
                <a:cs typeface="+mn-cs"/>
              </a:rPr>
              <a:t>, or emotions, and the behaviours and physical sensations accompanying these different emotions. It is important to highlight and discuss with the students how the way that they think about a problem can affect how they feel physically and emotionally. It can also alter what they do about it. This is why the key aim for CBT is to break the negative, vicious cycle that some students may find themselves in. For example, if you think that you will get your work wrong you feel angry, and then you don’t give it a try in case it is wrong.</a:t>
            </a:r>
          </a:p>
          <a:p>
            <a:r>
              <a:rPr lang="en-GB" sz="1200" kern="1200" dirty="0" smtClean="0">
                <a:solidFill>
                  <a:schemeClr val="tx1"/>
                </a:solidFill>
                <a:effectLst/>
                <a:latin typeface="+mn-lt"/>
                <a:ea typeface="+mn-ea"/>
                <a:cs typeface="+mn-cs"/>
              </a:rPr>
              <a:t>The aim is to help the girls to reframe and challenge their NATs, replacing them with more effective thinking patterns which disrupt this vicious circle and support behaviour change which decreases the tendency to blow things out of proportion – sadly a very typical adolescent behaviour.</a:t>
            </a:r>
          </a:p>
          <a:p>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When working with students in identifying such faulty thinking, the main aim is to encourage them to break the negative cycle. These NATs can arise from a number of errors in our thinking, including the following six types of faulty thinking:</a:t>
            </a:r>
          </a:p>
          <a:p>
            <a:r>
              <a:rPr lang="en-GB" sz="1200" b="1" kern="1200" dirty="0" smtClean="0">
                <a:solidFill>
                  <a:schemeClr val="tx1"/>
                </a:solidFill>
                <a:effectLst/>
                <a:latin typeface="+mn-lt"/>
                <a:ea typeface="+mn-ea"/>
                <a:cs typeface="+mn-cs"/>
              </a:rPr>
              <a:t>Doing ourselves down</a:t>
            </a:r>
            <a:r>
              <a:rPr lang="en-GB" sz="1200" kern="1200" dirty="0" smtClean="0">
                <a:solidFill>
                  <a:schemeClr val="tx1"/>
                </a:solidFill>
                <a:effectLst/>
                <a:latin typeface="+mn-lt"/>
                <a:ea typeface="+mn-ea"/>
                <a:cs typeface="+mn-cs"/>
              </a:rPr>
              <a:t> – only focusing on the negatives and seeing bad things about ourselves.</a:t>
            </a:r>
          </a:p>
          <a:p>
            <a:r>
              <a:rPr lang="en-GB" sz="1200" b="1" kern="1200" dirty="0" smtClean="0">
                <a:solidFill>
                  <a:schemeClr val="tx1"/>
                </a:solidFill>
                <a:effectLst/>
                <a:latin typeface="+mn-lt"/>
                <a:ea typeface="+mn-ea"/>
                <a:cs typeface="+mn-cs"/>
              </a:rPr>
              <a:t>Blowing things up or </a:t>
            </a:r>
            <a:r>
              <a:rPr lang="en-GB" sz="1200" b="1" kern="1200" dirty="0" err="1" smtClean="0">
                <a:solidFill>
                  <a:schemeClr val="tx1"/>
                </a:solidFill>
                <a:effectLst/>
                <a:latin typeface="+mn-lt"/>
                <a:ea typeface="+mn-ea"/>
                <a:cs typeface="+mn-cs"/>
              </a:rPr>
              <a:t>catastrophising</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making things worse than they really are.</a:t>
            </a:r>
          </a:p>
          <a:p>
            <a:r>
              <a:rPr lang="en-GB" sz="1200" b="1" kern="1200" dirty="0" smtClean="0">
                <a:solidFill>
                  <a:schemeClr val="tx1"/>
                </a:solidFill>
                <a:effectLst/>
                <a:latin typeface="+mn-lt"/>
                <a:ea typeface="+mn-ea"/>
                <a:cs typeface="+mn-cs"/>
              </a:rPr>
              <a:t>Predicting failure</a:t>
            </a:r>
            <a:r>
              <a:rPr lang="en-GB" sz="1200" kern="1200" dirty="0" smtClean="0">
                <a:solidFill>
                  <a:schemeClr val="tx1"/>
                </a:solidFill>
                <a:effectLst/>
                <a:latin typeface="+mn-lt"/>
                <a:ea typeface="+mn-ea"/>
                <a:cs typeface="+mn-cs"/>
              </a:rPr>
              <a:t> – setting your mind ready to predict failure at all costs.</a:t>
            </a:r>
          </a:p>
          <a:p>
            <a:r>
              <a:rPr lang="en-GB" sz="1200" b="1" kern="1200" dirty="0" smtClean="0">
                <a:solidFill>
                  <a:schemeClr val="tx1"/>
                </a:solidFill>
                <a:effectLst/>
                <a:latin typeface="+mn-lt"/>
                <a:ea typeface="+mn-ea"/>
                <a:cs typeface="+mn-cs"/>
              </a:rPr>
              <a:t>Over-emotional thoughts </a:t>
            </a:r>
            <a:r>
              <a:rPr lang="en-GB" sz="1200" kern="1200" dirty="0" smtClean="0">
                <a:solidFill>
                  <a:schemeClr val="tx1"/>
                </a:solidFill>
                <a:effectLst/>
                <a:latin typeface="+mn-lt"/>
                <a:ea typeface="+mn-ea"/>
                <a:cs typeface="+mn-cs"/>
              </a:rPr>
              <a:t>– this is when your emotions become extremely powerful and cloud your judgement.</a:t>
            </a:r>
          </a:p>
          <a:p>
            <a:r>
              <a:rPr lang="en-GB" sz="1200" b="1" kern="1200" dirty="0" smtClean="0">
                <a:solidFill>
                  <a:schemeClr val="tx1"/>
                </a:solidFill>
                <a:effectLst/>
                <a:latin typeface="+mn-lt"/>
                <a:ea typeface="+mn-ea"/>
                <a:cs typeface="+mn-cs"/>
              </a:rPr>
              <a:t>Setting yourself up </a:t>
            </a:r>
            <a:r>
              <a:rPr lang="en-GB" sz="1200" kern="1200" dirty="0" smtClean="0">
                <a:solidFill>
                  <a:schemeClr val="tx1"/>
                </a:solidFill>
                <a:effectLst/>
                <a:latin typeface="+mn-lt"/>
                <a:ea typeface="+mn-ea"/>
                <a:cs typeface="+mn-cs"/>
              </a:rPr>
              <a:t>– setting yourself targets that are too high so that you know then you will fail.</a:t>
            </a:r>
          </a:p>
          <a:p>
            <a:r>
              <a:rPr lang="en-GB" sz="1200" b="1" kern="1200" dirty="0" smtClean="0">
                <a:solidFill>
                  <a:schemeClr val="tx1"/>
                </a:solidFill>
                <a:effectLst/>
                <a:latin typeface="+mn-lt"/>
                <a:ea typeface="+mn-ea"/>
                <a:cs typeface="+mn-cs"/>
              </a:rPr>
              <a:t>Blaming yourself</a:t>
            </a:r>
            <a:r>
              <a:rPr lang="en-GB" sz="1200" kern="1200" dirty="0" smtClean="0">
                <a:solidFill>
                  <a:schemeClr val="tx1"/>
                </a:solidFill>
                <a:effectLst/>
                <a:latin typeface="+mn-lt"/>
                <a:ea typeface="+mn-ea"/>
                <a:cs typeface="+mn-cs"/>
              </a:rPr>
              <a:t> – thinking that everything that goes wrong is your own fault.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When working with young people, it is important to allow them time to consider the effects that these NATs can have prior to them beginning to implement some changes.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CAEAC67-778F-4904-9DAC-BEB42D391F75}" type="slidenum">
              <a:rPr lang="en-GB" smtClean="0"/>
              <a:t>26</a:t>
            </a:fld>
            <a:endParaRPr lang="en-GB"/>
          </a:p>
        </p:txBody>
      </p:sp>
    </p:spTree>
    <p:extLst>
      <p:ext uri="{BB962C8B-B14F-4D97-AF65-F5344CB8AC3E}">
        <p14:creationId xmlns:p14="http://schemas.microsoft.com/office/powerpoint/2010/main" val="200580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we do not do is present stress as something bad. We are explicit that it is a normal part of life and can be positive. It is how we respond to it that matters the most.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‘Experiencing tension and stress is a normal part of everyday life and, to a certain extent, a necessary one, if individuals are to effectively grow and effect change.  What is essential is that such stress is managed effectively and kept to a management level so that individuals can maintain a healthy balance of tension, growth, rest and self-nurturing’.  (Rae,  2001)</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CAEAC67-778F-4904-9DAC-BEB42D391F75}" type="slidenum">
              <a:rPr lang="en-GB" smtClean="0"/>
              <a:t>27</a:t>
            </a:fld>
            <a:endParaRPr lang="en-GB"/>
          </a:p>
        </p:txBody>
      </p:sp>
    </p:spTree>
    <p:extLst>
      <p:ext uri="{BB962C8B-B14F-4D97-AF65-F5344CB8AC3E}">
        <p14:creationId xmlns:p14="http://schemas.microsoft.com/office/powerpoint/2010/main" val="27671207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key </a:t>
            </a:r>
            <a:r>
              <a:rPr lang="en-GB" dirty="0"/>
              <a:t>concerns in terms of supporting </a:t>
            </a:r>
            <a:r>
              <a:rPr lang="en-GB" dirty="0" smtClean="0"/>
              <a:t>ASD girls, and </a:t>
            </a:r>
            <a:r>
              <a:rPr lang="en-GB" dirty="0"/>
              <a:t>all the above topics are incorporated into the programme. </a:t>
            </a:r>
            <a:r>
              <a:rPr lang="en-GB" dirty="0" smtClean="0"/>
              <a:t>The aim</a:t>
            </a:r>
            <a:r>
              <a:rPr lang="en-GB" baseline="0" dirty="0" smtClean="0"/>
              <a:t> is to </a:t>
            </a:r>
            <a:r>
              <a:rPr lang="en-GB" dirty="0" smtClean="0"/>
              <a:t>ensure </a:t>
            </a:r>
            <a:r>
              <a:rPr lang="en-GB" dirty="0"/>
              <a:t>that they </a:t>
            </a:r>
            <a:r>
              <a:rPr lang="en-GB" dirty="0" smtClean="0"/>
              <a:t>have the skills to </a:t>
            </a:r>
            <a:r>
              <a:rPr lang="en-GB" dirty="0"/>
              <a:t>effectively meet such challenges and manage any associated stressors and anxieties.</a:t>
            </a:r>
          </a:p>
        </p:txBody>
      </p:sp>
      <p:sp>
        <p:nvSpPr>
          <p:cNvPr id="4" name="Slide Number Placeholder 3"/>
          <p:cNvSpPr>
            <a:spLocks noGrp="1"/>
          </p:cNvSpPr>
          <p:nvPr>
            <p:ph type="sldNum" sz="quarter" idx="5"/>
          </p:nvPr>
        </p:nvSpPr>
        <p:spPr/>
        <p:txBody>
          <a:bodyPr/>
          <a:lstStyle/>
          <a:p>
            <a:fld id="{1CAEAC67-778F-4904-9DAC-BEB42D391F75}" type="slidenum">
              <a:rPr lang="en-GB" smtClean="0"/>
              <a:t>28</a:t>
            </a:fld>
            <a:endParaRPr lang="en-GB"/>
          </a:p>
        </p:txBody>
      </p:sp>
    </p:spTree>
    <p:extLst>
      <p:ext uri="{BB962C8B-B14F-4D97-AF65-F5344CB8AC3E}">
        <p14:creationId xmlns:p14="http://schemas.microsoft.com/office/powerpoint/2010/main" val="3081998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whole programme is designed to be ASD friendly – adopting a nurturing approach within a safe and contained context with facilitators who are aware of and differentiate for the specific needs of this group.</a:t>
            </a:r>
          </a:p>
        </p:txBody>
      </p:sp>
      <p:sp>
        <p:nvSpPr>
          <p:cNvPr id="4" name="Slide Number Placeholder 3"/>
          <p:cNvSpPr>
            <a:spLocks noGrp="1"/>
          </p:cNvSpPr>
          <p:nvPr>
            <p:ph type="sldNum" sz="quarter" idx="5"/>
          </p:nvPr>
        </p:nvSpPr>
        <p:spPr/>
        <p:txBody>
          <a:bodyPr/>
          <a:lstStyle/>
          <a:p>
            <a:fld id="{1CAEAC67-778F-4904-9DAC-BEB42D391F75}" type="slidenum">
              <a:rPr lang="en-GB" smtClean="0"/>
              <a:t>29</a:t>
            </a:fld>
            <a:endParaRPr lang="en-GB"/>
          </a:p>
        </p:txBody>
      </p:sp>
    </p:spTree>
    <p:extLst>
      <p:ext uri="{BB962C8B-B14F-4D97-AF65-F5344CB8AC3E}">
        <p14:creationId xmlns:p14="http://schemas.microsoft.com/office/powerpoint/2010/main" val="141339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lack of a diagnosis for some of our girls has been a problem for some time. You may wish to ask the group is they have been aware of such concerns and to perhaps discuss these together to identify areas of agreement.</a:t>
            </a:r>
          </a:p>
          <a:p>
            <a:r>
              <a:rPr lang="en-US" sz="1200" kern="1200" dirty="0">
                <a:solidFill>
                  <a:schemeClr val="tx1"/>
                </a:solidFill>
                <a:effectLst/>
                <a:latin typeface="+mn-lt"/>
                <a:ea typeface="+mn-ea"/>
                <a:cs typeface="+mn-cs"/>
              </a:rPr>
              <a:t>In recent years, professionals working with young people with Autistic </a:t>
            </a:r>
            <a:r>
              <a:rPr lang="en-US" sz="1200" kern="1200" dirty="0" smtClean="0">
                <a:solidFill>
                  <a:schemeClr val="tx1"/>
                </a:solidFill>
                <a:effectLst/>
                <a:latin typeface="+mn-lt"/>
                <a:ea typeface="+mn-ea"/>
                <a:cs typeface="+mn-cs"/>
              </a:rPr>
              <a:t>Spectrum </a:t>
            </a:r>
            <a:r>
              <a:rPr lang="en-US" sz="1200" kern="1200" dirty="0">
                <a:solidFill>
                  <a:schemeClr val="tx1"/>
                </a:solidFill>
                <a:effectLst/>
                <a:latin typeface="+mn-lt"/>
                <a:ea typeface="+mn-ea"/>
                <a:cs typeface="+mn-cs"/>
              </a:rPr>
              <a:t>D</a:t>
            </a:r>
            <a:r>
              <a:rPr lang="en-US" sz="1200" kern="1200" dirty="0" smtClean="0">
                <a:solidFill>
                  <a:schemeClr val="tx1"/>
                </a:solidFill>
                <a:effectLst/>
                <a:latin typeface="+mn-lt"/>
                <a:ea typeface="+mn-ea"/>
                <a:cs typeface="+mn-cs"/>
              </a:rPr>
              <a:t>isorders </a:t>
            </a:r>
            <a:r>
              <a:rPr lang="en-US" sz="1200" kern="1200" dirty="0">
                <a:solidFill>
                  <a:schemeClr val="tx1"/>
                </a:solidFill>
                <a:effectLst/>
                <a:latin typeface="+mn-lt"/>
                <a:ea typeface="+mn-ea"/>
                <a:cs typeface="+mn-cs"/>
              </a:rPr>
              <a:t>(ASD</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have become more aware of the need to ensure the timely and appropriate diagnosis of girls. Without such a diagnosis and the relevant support systems being put in place, such girls and young women are clearly at high risk of developing mental health difficulties such as anxiety, depression, self-harm and eating disorders.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Such disorders will ultimately put them at risk of disengaging with the learning process and school in general. </a:t>
            </a:r>
            <a:r>
              <a:rPr lang="en-GB" sz="1200" kern="1200" dirty="0">
                <a:solidFill>
                  <a:schemeClr val="tx1"/>
                </a:solidFill>
                <a:effectLst/>
                <a:latin typeface="+mn-lt"/>
                <a:ea typeface="+mn-ea"/>
                <a:cs typeface="+mn-cs"/>
              </a:rPr>
              <a:t>Boys with ASD tend to be less social than their peers and display prominent and obvious areas of obsessive interests and compulsions. In contrast, </a:t>
            </a:r>
            <a:r>
              <a:rPr lang="en-GB" sz="1200" kern="1200" dirty="0" smtClean="0">
                <a:solidFill>
                  <a:schemeClr val="tx1"/>
                </a:solidFill>
                <a:effectLst/>
                <a:latin typeface="+mn-lt"/>
                <a:ea typeface="+mn-ea"/>
                <a:cs typeface="+mn-cs"/>
              </a:rPr>
              <a:t>girls </a:t>
            </a:r>
            <a:r>
              <a:rPr lang="en-GB" sz="1200" kern="1200" dirty="0">
                <a:solidFill>
                  <a:schemeClr val="tx1"/>
                </a:solidFill>
                <a:effectLst/>
                <a:latin typeface="+mn-lt"/>
                <a:ea typeface="+mn-ea"/>
                <a:cs typeface="+mn-cs"/>
              </a:rPr>
              <a:t>with </a:t>
            </a:r>
            <a:r>
              <a:rPr lang="en-GB" sz="1200" kern="1200" dirty="0" smtClean="0">
                <a:solidFill>
                  <a:schemeClr val="tx1"/>
                </a:solidFill>
                <a:effectLst/>
                <a:latin typeface="+mn-lt"/>
                <a:ea typeface="+mn-ea"/>
                <a:cs typeface="+mn-cs"/>
              </a:rPr>
              <a:t>autism </a:t>
            </a:r>
            <a:r>
              <a:rPr lang="en-GB" sz="1200" kern="1200" dirty="0">
                <a:solidFill>
                  <a:schemeClr val="tx1"/>
                </a:solidFill>
                <a:effectLst/>
                <a:latin typeface="+mn-lt"/>
                <a:ea typeface="+mn-ea"/>
                <a:cs typeface="+mn-cs"/>
              </a:rPr>
              <a:t>appear to be more able to follow or imitate social actions. In the early years they can mimic socially appropriate behaviour, without understanding what they are doing or why they are doing it. This can result in the masking of their difficulties and we feel that this is directly linked to the </a:t>
            </a:r>
            <a:r>
              <a:rPr lang="en-GB" sz="1200" kern="1200" dirty="0" smtClean="0">
                <a:solidFill>
                  <a:schemeClr val="tx1"/>
                </a:solidFill>
                <a:effectLst/>
                <a:latin typeface="+mn-lt"/>
                <a:ea typeface="+mn-ea"/>
                <a:cs typeface="+mn-cs"/>
              </a:rPr>
              <a:t>under-diagnosis </a:t>
            </a:r>
            <a:r>
              <a:rPr lang="en-GB" sz="1200" kern="1200" dirty="0">
                <a:solidFill>
                  <a:schemeClr val="tx1"/>
                </a:solidFill>
                <a:effectLst/>
                <a:latin typeface="+mn-lt"/>
                <a:ea typeface="+mn-ea"/>
                <a:cs typeface="+mn-cs"/>
              </a:rPr>
              <a:t>of Autism in Girls.</a:t>
            </a:r>
          </a:p>
          <a:p>
            <a:endParaRPr lang="en-GB" dirty="0"/>
          </a:p>
        </p:txBody>
      </p:sp>
      <p:sp>
        <p:nvSpPr>
          <p:cNvPr id="4" name="Slide Number Placeholder 3"/>
          <p:cNvSpPr>
            <a:spLocks noGrp="1"/>
          </p:cNvSpPr>
          <p:nvPr>
            <p:ph type="sldNum" sz="quarter" idx="5"/>
          </p:nvPr>
        </p:nvSpPr>
        <p:spPr/>
        <p:txBody>
          <a:bodyPr/>
          <a:lstStyle/>
          <a:p>
            <a:fld id="{1CAEAC67-778F-4904-9DAC-BEB42D391F75}" type="slidenum">
              <a:rPr lang="en-GB" smtClean="0"/>
              <a:t>3</a:t>
            </a:fld>
            <a:endParaRPr lang="en-GB"/>
          </a:p>
        </p:txBody>
      </p:sp>
    </p:spTree>
    <p:extLst>
      <p:ext uri="{BB962C8B-B14F-4D97-AF65-F5344CB8AC3E}">
        <p14:creationId xmlns:p14="http://schemas.microsoft.com/office/powerpoint/2010/main" val="4802035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AEAC67-778F-4904-9DAC-BEB42D391F75}" type="slidenum">
              <a:rPr lang="en-GB" smtClean="0"/>
              <a:t>30</a:t>
            </a:fld>
            <a:endParaRPr lang="en-GB"/>
          </a:p>
        </p:txBody>
      </p:sp>
    </p:spTree>
    <p:extLst>
      <p:ext uri="{BB962C8B-B14F-4D97-AF65-F5344CB8AC3E}">
        <p14:creationId xmlns:p14="http://schemas.microsoft.com/office/powerpoint/2010/main" val="20460362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t>
            </a:r>
            <a:r>
              <a:rPr lang="en-US" sz="1200" i="1" kern="1200" dirty="0" smtClean="0">
                <a:solidFill>
                  <a:schemeClr val="tx1"/>
                </a:solidFill>
                <a:effectLst/>
                <a:latin typeface="+mn-lt"/>
                <a:ea typeface="+mn-ea"/>
                <a:cs typeface="+mn-cs"/>
              </a:rPr>
              <a:t>The</a:t>
            </a:r>
            <a:r>
              <a:rPr lang="en-US" sz="1200" i="1" kern="1200" baseline="0" dirty="0" smtClean="0">
                <a:solidFill>
                  <a:schemeClr val="tx1"/>
                </a:solidFill>
                <a:effectLst/>
                <a:latin typeface="+mn-lt"/>
                <a:ea typeface="+mn-ea"/>
                <a:cs typeface="+mn-cs"/>
              </a:rPr>
              <a:t> Toolkit</a:t>
            </a:r>
            <a:r>
              <a:rPr lang="en-US" sz="1200" kern="1200" baseline="0" dirty="0" smtClean="0">
                <a:solidFill>
                  <a:schemeClr val="tx1"/>
                </a:solidFill>
                <a:effectLst/>
                <a:latin typeface="+mn-lt"/>
                <a:ea typeface="+mn-ea"/>
                <a:cs typeface="+mn-cs"/>
              </a:rPr>
              <a:t>, all of </a:t>
            </a: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activities and structure </a:t>
            </a:r>
            <a:r>
              <a:rPr lang="en-US" sz="1200" kern="1200" dirty="0" smtClean="0">
                <a:solidFill>
                  <a:schemeClr val="tx1"/>
                </a:solidFill>
                <a:effectLst/>
                <a:latin typeface="+mn-lt"/>
                <a:ea typeface="+mn-ea"/>
                <a:cs typeface="+mn-cs"/>
              </a:rPr>
              <a:t>are ‘</a:t>
            </a:r>
            <a:r>
              <a:rPr lang="en-US" sz="1200" kern="1200" dirty="0">
                <a:solidFill>
                  <a:schemeClr val="tx1"/>
                </a:solidFill>
                <a:effectLst/>
                <a:latin typeface="+mn-lt"/>
                <a:ea typeface="+mn-ea"/>
                <a:cs typeface="+mn-cs"/>
              </a:rPr>
              <a:t>ASD friendly’ and </a:t>
            </a:r>
            <a:r>
              <a:rPr lang="en-US" sz="1200" kern="1200" dirty="0" smtClean="0">
                <a:solidFill>
                  <a:schemeClr val="tx1"/>
                </a:solidFill>
                <a:effectLst/>
                <a:latin typeface="+mn-lt"/>
                <a:ea typeface="+mn-ea"/>
                <a:cs typeface="+mn-cs"/>
              </a:rPr>
              <a:t>each </a:t>
            </a:r>
            <a:r>
              <a:rPr lang="en-US" sz="1200" kern="1200" dirty="0">
                <a:solidFill>
                  <a:schemeClr val="tx1"/>
                </a:solidFill>
                <a:effectLst/>
                <a:latin typeface="+mn-lt"/>
                <a:ea typeface="+mn-ea"/>
                <a:cs typeface="+mn-cs"/>
              </a:rPr>
              <a:t>session considers and includes the key elements </a:t>
            </a:r>
            <a:r>
              <a:rPr lang="en-US" sz="1200" kern="1200" dirty="0" smtClean="0">
                <a:solidFill>
                  <a:schemeClr val="tx1"/>
                </a:solidFill>
                <a:effectLst/>
                <a:latin typeface="+mn-lt"/>
                <a:ea typeface="+mn-ea"/>
                <a:cs typeface="+mn-cs"/>
              </a:rPr>
              <a:t>listed </a:t>
            </a:r>
            <a:r>
              <a:rPr lang="en-US" sz="1200" kern="1200" dirty="0">
                <a:solidFill>
                  <a:schemeClr val="tx1"/>
                </a:solidFill>
                <a:effectLst/>
                <a:latin typeface="+mn-lt"/>
                <a:ea typeface="+mn-ea"/>
                <a:cs typeface="+mn-cs"/>
              </a:rPr>
              <a:t>in this slide.</a:t>
            </a:r>
            <a:endParaRPr lang="en-GB" dirty="0"/>
          </a:p>
        </p:txBody>
      </p:sp>
      <p:sp>
        <p:nvSpPr>
          <p:cNvPr id="4" name="Slide Number Placeholder 3"/>
          <p:cNvSpPr>
            <a:spLocks noGrp="1"/>
          </p:cNvSpPr>
          <p:nvPr>
            <p:ph type="sldNum" sz="quarter" idx="5"/>
          </p:nvPr>
        </p:nvSpPr>
        <p:spPr/>
        <p:txBody>
          <a:bodyPr/>
          <a:lstStyle/>
          <a:p>
            <a:fld id="{1CAEAC67-778F-4904-9DAC-BEB42D391F75}" type="slidenum">
              <a:rPr lang="en-GB" smtClean="0"/>
              <a:t>31</a:t>
            </a:fld>
            <a:endParaRPr lang="en-GB"/>
          </a:p>
        </p:txBody>
      </p:sp>
    </p:spTree>
    <p:extLst>
      <p:ext uri="{BB962C8B-B14F-4D97-AF65-F5344CB8AC3E}">
        <p14:creationId xmlns:p14="http://schemas.microsoft.com/office/powerpoint/2010/main" val="1510114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group is a powerful mechanism to address the girls’ concerns but we do need to ensure safety and confidentiality.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essential that students who participate in the programme feel safe, comfortable and secure in the knowledge that their contributions will be treated with respect and in confidence. When setting up the group and formulating and agreeing a set of group rules, all involved need to be made aware of the necessity to keep conversations private to the group. Divulging other’s views/problems outside the group would simply be a total betrayal of trust and damage the </a:t>
            </a:r>
            <a:r>
              <a:rPr lang="en-GB" sz="1200" kern="1200" dirty="0" smtClean="0">
                <a:solidFill>
                  <a:schemeClr val="tx1"/>
                </a:solidFill>
                <a:effectLst/>
                <a:latin typeface="+mn-lt"/>
                <a:ea typeface="+mn-ea"/>
                <a:cs typeface="+mn-cs"/>
              </a:rPr>
              <a:t>self-esteem </a:t>
            </a:r>
            <a:r>
              <a:rPr lang="en-GB" sz="1200" kern="1200" dirty="0">
                <a:solidFill>
                  <a:schemeClr val="tx1"/>
                </a:solidFill>
                <a:effectLst/>
                <a:latin typeface="+mn-lt"/>
                <a:ea typeface="+mn-ea"/>
                <a:cs typeface="+mn-cs"/>
              </a:rPr>
              <a:t>and confidence of those involved. The facilitator will need to explicitly state that such behaviour will not be tolerated. Any students who chose to break this rule would, as a consequence, be required to give up their place on the course. Although this may appear somewhat harsh, it is essential to maintain such a position if all the students are to benefit from the group </a:t>
            </a:r>
            <a:r>
              <a:rPr lang="en-GB" sz="1200" kern="1200" dirty="0" smtClean="0">
                <a:solidFill>
                  <a:schemeClr val="tx1"/>
                </a:solidFill>
                <a:effectLst/>
                <a:latin typeface="+mn-lt"/>
                <a:ea typeface="+mn-ea"/>
                <a:cs typeface="+mn-cs"/>
              </a:rPr>
              <a:t>problem-solving </a:t>
            </a:r>
            <a:r>
              <a:rPr lang="en-GB" sz="1200" kern="1200" dirty="0">
                <a:solidFill>
                  <a:schemeClr val="tx1"/>
                </a:solidFill>
                <a:effectLst/>
                <a:latin typeface="+mn-lt"/>
                <a:ea typeface="+mn-ea"/>
                <a:cs typeface="+mn-cs"/>
              </a:rPr>
              <a:t>work and to develop the mental health </a:t>
            </a:r>
            <a:r>
              <a:rPr lang="en-GB" sz="1200" kern="1200" dirty="0" smtClean="0">
                <a:solidFill>
                  <a:schemeClr val="tx1"/>
                </a:solidFill>
                <a:effectLst/>
                <a:latin typeface="+mn-lt"/>
                <a:ea typeface="+mn-ea"/>
                <a:cs typeface="+mn-cs"/>
              </a:rPr>
              <a:t>self-management </a:t>
            </a:r>
            <a:r>
              <a:rPr lang="en-GB" sz="1200" kern="1200" dirty="0">
                <a:solidFill>
                  <a:schemeClr val="tx1"/>
                </a:solidFill>
                <a:effectLst/>
                <a:latin typeface="+mn-lt"/>
                <a:ea typeface="+mn-ea"/>
                <a:cs typeface="+mn-cs"/>
              </a:rPr>
              <a:t>skills that they need within a truly supportive framework.</a:t>
            </a:r>
          </a:p>
          <a:p>
            <a:endParaRPr lang="en-GB" dirty="0"/>
          </a:p>
        </p:txBody>
      </p:sp>
      <p:sp>
        <p:nvSpPr>
          <p:cNvPr id="4" name="Slide Number Placeholder 3"/>
          <p:cNvSpPr>
            <a:spLocks noGrp="1"/>
          </p:cNvSpPr>
          <p:nvPr>
            <p:ph type="sldNum" sz="quarter" idx="5"/>
          </p:nvPr>
        </p:nvSpPr>
        <p:spPr/>
        <p:txBody>
          <a:bodyPr/>
          <a:lstStyle/>
          <a:p>
            <a:fld id="{1CAEAC67-778F-4904-9DAC-BEB42D391F75}" type="slidenum">
              <a:rPr lang="en-GB" smtClean="0"/>
              <a:t>32</a:t>
            </a:fld>
            <a:endParaRPr lang="en-GB"/>
          </a:p>
        </p:txBody>
      </p:sp>
    </p:spTree>
    <p:extLst>
      <p:ext uri="{BB962C8B-B14F-4D97-AF65-F5344CB8AC3E}">
        <p14:creationId xmlns:p14="http://schemas.microsoft.com/office/powerpoint/2010/main" val="1755009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following 3 slides detail the key elements of the 30 sessions.</a:t>
            </a:r>
          </a:p>
        </p:txBody>
      </p:sp>
      <p:sp>
        <p:nvSpPr>
          <p:cNvPr id="4" name="Slide Number Placeholder 3"/>
          <p:cNvSpPr>
            <a:spLocks noGrp="1"/>
          </p:cNvSpPr>
          <p:nvPr>
            <p:ph type="sldNum" sz="quarter" idx="5"/>
          </p:nvPr>
        </p:nvSpPr>
        <p:spPr/>
        <p:txBody>
          <a:bodyPr/>
          <a:lstStyle/>
          <a:p>
            <a:fld id="{1CAEAC67-778F-4904-9DAC-BEB42D391F75}" type="slidenum">
              <a:rPr lang="en-GB" smtClean="0"/>
              <a:t>33</a:t>
            </a:fld>
            <a:endParaRPr lang="en-GB"/>
          </a:p>
        </p:txBody>
      </p:sp>
    </p:spTree>
    <p:extLst>
      <p:ext uri="{BB962C8B-B14F-4D97-AF65-F5344CB8AC3E}">
        <p14:creationId xmlns:p14="http://schemas.microsoft.com/office/powerpoint/2010/main" val="7984135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AEAC67-778F-4904-9DAC-BEB42D391F75}" type="slidenum">
              <a:rPr lang="en-GB" smtClean="0"/>
              <a:t>35</a:t>
            </a:fld>
            <a:endParaRPr lang="en-GB"/>
          </a:p>
        </p:txBody>
      </p:sp>
    </p:spTree>
    <p:extLst>
      <p:ext uri="{BB962C8B-B14F-4D97-AF65-F5344CB8AC3E}">
        <p14:creationId xmlns:p14="http://schemas.microsoft.com/office/powerpoint/2010/main" val="22444220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format for each session is the </a:t>
            </a:r>
            <a:r>
              <a:rPr lang="en-GB" dirty="0" smtClean="0"/>
              <a:t>same,</a:t>
            </a:r>
            <a:r>
              <a:rPr lang="en-GB" baseline="0" dirty="0" smtClean="0"/>
              <a:t> </a:t>
            </a:r>
            <a:r>
              <a:rPr lang="en-GB" dirty="0" smtClean="0"/>
              <a:t>ensuring </a:t>
            </a:r>
            <a:r>
              <a:rPr lang="en-GB" dirty="0"/>
              <a:t>a sense of safety and predictability for the girls.</a:t>
            </a:r>
          </a:p>
        </p:txBody>
      </p:sp>
      <p:sp>
        <p:nvSpPr>
          <p:cNvPr id="4" name="Slide Number Placeholder 3"/>
          <p:cNvSpPr>
            <a:spLocks noGrp="1"/>
          </p:cNvSpPr>
          <p:nvPr>
            <p:ph type="sldNum" sz="quarter" idx="5"/>
          </p:nvPr>
        </p:nvSpPr>
        <p:spPr/>
        <p:txBody>
          <a:bodyPr/>
          <a:lstStyle/>
          <a:p>
            <a:fld id="{1CAEAC67-778F-4904-9DAC-BEB42D391F75}" type="slidenum">
              <a:rPr lang="en-GB" smtClean="0"/>
              <a:t>36</a:t>
            </a:fld>
            <a:endParaRPr lang="en-GB"/>
          </a:p>
        </p:txBody>
      </p:sp>
    </p:spTree>
    <p:extLst>
      <p:ext uri="{BB962C8B-B14F-4D97-AF65-F5344CB8AC3E}">
        <p14:creationId xmlns:p14="http://schemas.microsoft.com/office/powerpoint/2010/main" val="1080308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GB" altLang="en-US"/>
              <a:t>WHEPS-ELSA-Trainees' handbook-Day 6 (Supporting Children through Family Break-up)/3397699</a:t>
            </a:r>
          </a:p>
        </p:txBody>
      </p:sp>
      <p:sp>
        <p:nvSpPr>
          <p:cNvPr id="7" name="Rectangle 7"/>
          <p:cNvSpPr>
            <a:spLocks noGrp="1" noChangeArrowheads="1"/>
          </p:cNvSpPr>
          <p:nvPr>
            <p:ph type="sldNum" sz="quarter" idx="5"/>
          </p:nvPr>
        </p:nvSpPr>
        <p:spPr>
          <a:ln/>
        </p:spPr>
        <p:txBody>
          <a:bodyPr/>
          <a:lstStyle/>
          <a:p>
            <a:fld id="{02F712F3-1EBE-4323-82C6-1F938DCC317F}" type="slidenum">
              <a:rPr lang="en-GB" altLang="en-US"/>
              <a:pPr/>
              <a:t>37</a:t>
            </a:fld>
            <a:endParaRPr lang="en-GB" alt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GB" altLang="en-US" dirty="0"/>
              <a:t>This remains the key aim of the programme.</a:t>
            </a:r>
          </a:p>
        </p:txBody>
      </p:sp>
    </p:spTree>
    <p:extLst>
      <p:ext uri="{BB962C8B-B14F-4D97-AF65-F5344CB8AC3E}">
        <p14:creationId xmlns:p14="http://schemas.microsoft.com/office/powerpoint/2010/main" val="3663149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you will now work through a couple of the activities that are included in the intervention.</a:t>
            </a:r>
          </a:p>
        </p:txBody>
      </p:sp>
      <p:sp>
        <p:nvSpPr>
          <p:cNvPr id="4" name="Slide Number Placeholder 3"/>
          <p:cNvSpPr>
            <a:spLocks noGrp="1"/>
          </p:cNvSpPr>
          <p:nvPr>
            <p:ph type="sldNum" sz="quarter" idx="5"/>
          </p:nvPr>
        </p:nvSpPr>
        <p:spPr/>
        <p:txBody>
          <a:bodyPr/>
          <a:lstStyle/>
          <a:p>
            <a:fld id="{1CAEAC67-778F-4904-9DAC-BEB42D391F75}" type="slidenum">
              <a:rPr lang="en-GB" smtClean="0"/>
              <a:t>38</a:t>
            </a:fld>
            <a:endParaRPr lang="en-GB"/>
          </a:p>
        </p:txBody>
      </p:sp>
    </p:spTree>
    <p:extLst>
      <p:ext uri="{BB962C8B-B14F-4D97-AF65-F5344CB8AC3E}">
        <p14:creationId xmlns:p14="http://schemas.microsoft.com/office/powerpoint/2010/main" val="39592730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activity requires </a:t>
            </a:r>
            <a:r>
              <a:rPr lang="en-GB" dirty="0" smtClean="0"/>
              <a:t>Worksheet 2.10</a:t>
            </a:r>
            <a:r>
              <a:rPr lang="en-GB" baseline="0" dirty="0" smtClean="0"/>
              <a:t> ‘</a:t>
            </a:r>
            <a:r>
              <a:rPr lang="en-GB" dirty="0" smtClean="0"/>
              <a:t>Speak &amp;</a:t>
            </a:r>
            <a:r>
              <a:rPr lang="en-GB" baseline="0" dirty="0" smtClean="0"/>
              <a:t> </a:t>
            </a:r>
            <a:r>
              <a:rPr lang="en-GB" dirty="0" smtClean="0"/>
              <a:t>Guess Cards’</a:t>
            </a:r>
            <a:endParaRPr lang="en-GB" dirty="0"/>
          </a:p>
          <a:p>
            <a:endParaRPr lang="en-GB" dirty="0"/>
          </a:p>
          <a:p>
            <a:r>
              <a:rPr lang="en-GB" dirty="0"/>
              <a:t>Ask participants to form pairs.  One must then select a </a:t>
            </a:r>
            <a:r>
              <a:rPr lang="en-GB" dirty="0" smtClean="0"/>
              <a:t>‘Speak &amp;</a:t>
            </a:r>
            <a:r>
              <a:rPr lang="en-GB" baseline="0" dirty="0" smtClean="0"/>
              <a:t> </a:t>
            </a:r>
            <a:r>
              <a:rPr lang="en-GB" dirty="0" smtClean="0"/>
              <a:t>Guess’ </a:t>
            </a:r>
            <a:r>
              <a:rPr lang="en-GB" dirty="0"/>
              <a:t>card (cut into strips and folded in half).  </a:t>
            </a:r>
            <a:r>
              <a:rPr lang="en-GB" dirty="0" smtClean="0"/>
              <a:t>Ask </a:t>
            </a:r>
            <a:r>
              <a:rPr lang="en-GB" dirty="0"/>
              <a:t>them to </a:t>
            </a:r>
            <a:r>
              <a:rPr lang="en-GB" dirty="0" smtClean="0"/>
              <a:t>read out </a:t>
            </a:r>
            <a:r>
              <a:rPr lang="en-GB" dirty="0"/>
              <a:t>the phrase on the card, whilst keeping in mind the alternative emotion.  Person 2 must try to work out what Person 1 is thinking.</a:t>
            </a:r>
          </a:p>
          <a:p>
            <a:endParaRPr lang="en-GB" dirty="0"/>
          </a:p>
          <a:p>
            <a:r>
              <a:rPr lang="en-GB" dirty="0"/>
              <a:t>After, discuss how easy/difficult that was.  What did Person 2 use as clues to work out what was happening for Person 1?</a:t>
            </a:r>
          </a:p>
        </p:txBody>
      </p:sp>
      <p:sp>
        <p:nvSpPr>
          <p:cNvPr id="4" name="Slide Number Placeholder 3"/>
          <p:cNvSpPr>
            <a:spLocks noGrp="1"/>
          </p:cNvSpPr>
          <p:nvPr>
            <p:ph type="sldNum" sz="quarter" idx="5"/>
          </p:nvPr>
        </p:nvSpPr>
        <p:spPr/>
        <p:txBody>
          <a:bodyPr/>
          <a:lstStyle/>
          <a:p>
            <a:fld id="{1CAEAC67-778F-4904-9DAC-BEB42D391F75}" type="slidenum">
              <a:rPr lang="en-GB" smtClean="0"/>
              <a:t>39</a:t>
            </a:fld>
            <a:endParaRPr lang="en-GB"/>
          </a:p>
        </p:txBody>
      </p:sp>
    </p:spTree>
    <p:extLst>
      <p:ext uri="{BB962C8B-B14F-4D97-AF65-F5344CB8AC3E}">
        <p14:creationId xmlns:p14="http://schemas.microsoft.com/office/powerpoint/2010/main" val="13693155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group should consider each statement listed on the Relationship Rules Sheet </a:t>
            </a:r>
            <a:r>
              <a:rPr lang="en-GB" sz="1200" kern="1200" dirty="0" smtClean="0">
                <a:solidFill>
                  <a:schemeClr val="tx1"/>
                </a:solidFill>
                <a:effectLst/>
                <a:latin typeface="+mn-lt"/>
                <a:ea typeface="+mn-ea"/>
                <a:cs typeface="+mn-cs"/>
              </a:rPr>
              <a:t>(Worksheet 2.12</a:t>
            </a:r>
            <a:r>
              <a:rPr lang="en-GB" sz="1200" kern="1200" baseline="0" dirty="0" smtClean="0">
                <a:solidFill>
                  <a:schemeClr val="tx1"/>
                </a:solidFill>
                <a:effectLst/>
                <a:latin typeface="+mn-lt"/>
                <a:ea typeface="+mn-ea"/>
                <a:cs typeface="+mn-cs"/>
              </a:rPr>
              <a:t> - </a:t>
            </a:r>
            <a:r>
              <a:rPr lang="en-GB" sz="1200" kern="1200" dirty="0" smtClean="0">
                <a:solidFill>
                  <a:schemeClr val="tx1"/>
                </a:solidFill>
                <a:effectLst/>
                <a:latin typeface="+mn-lt"/>
                <a:ea typeface="+mn-ea"/>
                <a:cs typeface="+mn-cs"/>
              </a:rPr>
              <a:t>shown </a:t>
            </a:r>
            <a:r>
              <a:rPr lang="en-GB" sz="1200" kern="1200" dirty="0">
                <a:solidFill>
                  <a:schemeClr val="tx1"/>
                </a:solidFill>
                <a:effectLst/>
                <a:latin typeface="+mn-lt"/>
                <a:ea typeface="+mn-ea"/>
                <a:cs typeface="+mn-cs"/>
              </a:rPr>
              <a:t>on the </a:t>
            </a:r>
            <a:r>
              <a:rPr lang="en-GB" sz="1200" kern="1200" dirty="0" smtClean="0">
                <a:solidFill>
                  <a:schemeClr val="tx1"/>
                </a:solidFill>
                <a:effectLst/>
                <a:latin typeface="+mn-lt"/>
                <a:ea typeface="+mn-ea"/>
                <a:cs typeface="+mn-cs"/>
              </a:rPr>
              <a:t>slide) </a:t>
            </a:r>
            <a:r>
              <a:rPr lang="en-GB" sz="1200" kern="1200" dirty="0">
                <a:solidFill>
                  <a:schemeClr val="tx1"/>
                </a:solidFill>
                <a:effectLst/>
                <a:latin typeface="+mn-lt"/>
                <a:ea typeface="+mn-ea"/>
                <a:cs typeface="+mn-cs"/>
              </a:rPr>
              <a:t>and discuss whether they agree or disagree, and why. </a:t>
            </a:r>
            <a:r>
              <a:rPr lang="en-GB" sz="1200" kern="1200" dirty="0" smtClean="0">
                <a:solidFill>
                  <a:schemeClr val="tx1"/>
                </a:solidFill>
                <a:effectLst/>
                <a:latin typeface="+mn-lt"/>
                <a:ea typeface="+mn-ea"/>
                <a:cs typeface="+mn-cs"/>
              </a:rPr>
              <a:t>These </a:t>
            </a:r>
            <a:r>
              <a:rPr lang="en-GB" sz="1200" kern="1200" dirty="0">
                <a:solidFill>
                  <a:schemeClr val="tx1"/>
                </a:solidFill>
                <a:effectLst/>
                <a:latin typeface="+mn-lt"/>
                <a:ea typeface="+mn-ea"/>
                <a:cs typeface="+mn-cs"/>
              </a:rPr>
              <a:t>statements act as prompts to encourage deeper discussion about why people hold different beliefs about relationships. </a:t>
            </a:r>
            <a:r>
              <a:rPr lang="en-GB" sz="1200" kern="1200" dirty="0" smtClean="0">
                <a:solidFill>
                  <a:schemeClr val="tx1"/>
                </a:solidFill>
                <a:effectLst/>
                <a:latin typeface="+mn-lt"/>
                <a:ea typeface="+mn-ea"/>
                <a:cs typeface="+mn-cs"/>
              </a:rPr>
              <a:t>The </a:t>
            </a:r>
            <a:r>
              <a:rPr lang="en-GB" sz="1200" kern="1200" dirty="0">
                <a:solidFill>
                  <a:schemeClr val="tx1"/>
                </a:solidFill>
                <a:effectLst/>
                <a:latin typeface="+mn-lt"/>
                <a:ea typeface="+mn-ea"/>
                <a:cs typeface="+mn-cs"/>
              </a:rPr>
              <a:t>discussion should be nuanced, with some feeling that they agree or disagree with statements sometimes, or under certain conditions. </a:t>
            </a:r>
          </a:p>
          <a:p>
            <a:endParaRPr lang="en-GB" dirty="0"/>
          </a:p>
        </p:txBody>
      </p:sp>
      <p:sp>
        <p:nvSpPr>
          <p:cNvPr id="4" name="Slide Number Placeholder 3"/>
          <p:cNvSpPr>
            <a:spLocks noGrp="1"/>
          </p:cNvSpPr>
          <p:nvPr>
            <p:ph type="sldNum" sz="quarter" idx="5"/>
          </p:nvPr>
        </p:nvSpPr>
        <p:spPr/>
        <p:txBody>
          <a:bodyPr/>
          <a:lstStyle/>
          <a:p>
            <a:fld id="{1CAEAC67-778F-4904-9DAC-BEB42D391F75}" type="slidenum">
              <a:rPr lang="en-GB" smtClean="0"/>
              <a:t>40</a:t>
            </a:fld>
            <a:endParaRPr lang="en-GB"/>
          </a:p>
        </p:txBody>
      </p:sp>
    </p:spTree>
    <p:extLst>
      <p:ext uri="{BB962C8B-B14F-4D97-AF65-F5344CB8AC3E}">
        <p14:creationId xmlns:p14="http://schemas.microsoft.com/office/powerpoint/2010/main" val="428276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tx1"/>
                </a:solidFill>
                <a:effectLst/>
                <a:latin typeface="+mn-lt"/>
                <a:ea typeface="+mn-ea"/>
                <a:cs typeface="+mn-cs"/>
              </a:rPr>
              <a:t>Reinforce the fact that the level of camouflaging that girls may engage in on a daily basis alongside the repressing of their autistic behaviours, can be extremely tiring and stressful and is perhaps a direct cause of the high statistics of women on the continuum with mental health</a:t>
            </a:r>
            <a:r>
              <a:rPr lang="en-GB" sz="1200" kern="1200" baseline="0" noProof="0" dirty="0" smtClean="0">
                <a:solidFill>
                  <a:schemeClr val="tx1"/>
                </a:solidFill>
                <a:effectLst/>
                <a:latin typeface="+mn-lt"/>
                <a:ea typeface="+mn-ea"/>
                <a:cs typeface="+mn-cs"/>
              </a:rPr>
              <a:t> problems (</a:t>
            </a:r>
            <a:r>
              <a:rPr lang="en-GB" sz="1200" kern="1200" baseline="0" noProof="0" dirty="0" err="1" smtClean="0">
                <a:solidFill>
                  <a:schemeClr val="tx1"/>
                </a:solidFill>
                <a:effectLst/>
                <a:latin typeface="+mn-lt"/>
                <a:ea typeface="+mn-ea"/>
                <a:cs typeface="+mn-cs"/>
              </a:rPr>
              <a:t>Yaull</a:t>
            </a:r>
            <a:r>
              <a:rPr lang="en-GB" sz="1200" kern="1200" baseline="0" noProof="0" dirty="0" smtClean="0">
                <a:solidFill>
                  <a:schemeClr val="tx1"/>
                </a:solidFill>
                <a:effectLst/>
                <a:latin typeface="+mn-lt"/>
                <a:ea typeface="+mn-ea"/>
                <a:cs typeface="+mn-cs"/>
              </a:rPr>
              <a:t>-Smith, 2007). </a:t>
            </a:r>
            <a:r>
              <a:rPr lang="en-GB" sz="1200" kern="1200" noProof="0" dirty="0" smtClean="0">
                <a:solidFill>
                  <a:schemeClr val="tx1"/>
                </a:solidFill>
                <a:effectLst/>
                <a:latin typeface="+mn-lt"/>
                <a:ea typeface="+mn-ea"/>
                <a:cs typeface="+mn-cs"/>
              </a:rPr>
              <a:t>It may also be helpful to highlight some examples from the group. What have they observed in their girls? How does this impact upon behaviours in the home?</a:t>
            </a:r>
          </a:p>
          <a:p>
            <a:endParaRPr lang="en-GB" noProof="0" dirty="0"/>
          </a:p>
        </p:txBody>
      </p:sp>
      <p:sp>
        <p:nvSpPr>
          <p:cNvPr id="4" name="Slide Number Placeholder 3"/>
          <p:cNvSpPr>
            <a:spLocks noGrp="1"/>
          </p:cNvSpPr>
          <p:nvPr>
            <p:ph type="sldNum" sz="quarter" idx="5"/>
          </p:nvPr>
        </p:nvSpPr>
        <p:spPr/>
        <p:txBody>
          <a:bodyPr/>
          <a:lstStyle/>
          <a:p>
            <a:fld id="{1CAEAC67-778F-4904-9DAC-BEB42D391F75}" type="slidenum">
              <a:rPr lang="en-GB" smtClean="0"/>
              <a:t>4</a:t>
            </a:fld>
            <a:endParaRPr lang="en-GB"/>
          </a:p>
        </p:txBody>
      </p:sp>
    </p:spTree>
    <p:extLst>
      <p:ext uri="{BB962C8B-B14F-4D97-AF65-F5344CB8AC3E}">
        <p14:creationId xmlns:p14="http://schemas.microsoft.com/office/powerpoint/2010/main" val="38236938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Provide participants with a piece of A4 paper folded in </a:t>
            </a:r>
            <a:r>
              <a:rPr lang="en-GB" sz="1200" kern="1200" dirty="0" smtClean="0">
                <a:solidFill>
                  <a:schemeClr val="tx1"/>
                </a:solidFill>
                <a:effectLst/>
                <a:latin typeface="+mn-lt"/>
                <a:ea typeface="+mn-ea"/>
                <a:cs typeface="+mn-cs"/>
              </a:rPr>
              <a:t>half.</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Ask </a:t>
            </a:r>
            <a:r>
              <a:rPr lang="en-GB" sz="1200" kern="1200" dirty="0">
                <a:solidFill>
                  <a:schemeClr val="tx1"/>
                </a:solidFill>
                <a:effectLst/>
                <a:latin typeface="+mn-lt"/>
                <a:ea typeface="+mn-ea"/>
                <a:cs typeface="+mn-cs"/>
              </a:rPr>
              <a:t>them to draw around both of their hands on the piece of </a:t>
            </a:r>
            <a:r>
              <a:rPr lang="en-GB" sz="1200" kern="1200" dirty="0" smtClean="0">
                <a:solidFill>
                  <a:schemeClr val="tx1"/>
                </a:solidFill>
                <a:effectLst/>
                <a:latin typeface="+mn-lt"/>
                <a:ea typeface="+mn-ea"/>
                <a:cs typeface="+mn-cs"/>
              </a:rPr>
              <a:t>paper.</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a:t>
            </a:r>
            <a:r>
              <a:rPr lang="en-GB" sz="1200" kern="1200" dirty="0">
                <a:solidFill>
                  <a:schemeClr val="tx1"/>
                </a:solidFill>
                <a:effectLst/>
                <a:latin typeface="+mn-lt"/>
                <a:ea typeface="+mn-ea"/>
                <a:cs typeface="+mn-cs"/>
              </a:rPr>
              <a:t>left hand represents the past and the right hand represents the future.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Give the participants a few minutes to reflect on where they have been and where they are </a:t>
            </a:r>
            <a:r>
              <a:rPr lang="en-GB" sz="1200" kern="1200" dirty="0" smtClean="0">
                <a:solidFill>
                  <a:schemeClr val="tx1"/>
                </a:solidFill>
                <a:effectLst/>
                <a:latin typeface="+mn-lt"/>
                <a:ea typeface="+mn-ea"/>
                <a:cs typeface="+mn-cs"/>
              </a:rPr>
              <a:t>going.</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Then</a:t>
            </a:r>
            <a:r>
              <a:rPr lang="en-GB" sz="1200" kern="1200" dirty="0">
                <a:solidFill>
                  <a:schemeClr val="tx1"/>
                </a:solidFill>
                <a:effectLst/>
                <a:latin typeface="+mn-lt"/>
                <a:ea typeface="+mn-ea"/>
                <a:cs typeface="+mn-cs"/>
              </a:rPr>
              <a:t>, asked them to decorate each hand to represent their past and future </a:t>
            </a:r>
            <a:r>
              <a:rPr lang="en-GB" sz="1200" kern="1200" dirty="0" smtClean="0">
                <a:solidFill>
                  <a:schemeClr val="tx1"/>
                </a:solidFill>
                <a:effectLst/>
                <a:latin typeface="+mn-lt"/>
                <a:ea typeface="+mn-ea"/>
                <a:cs typeface="+mn-cs"/>
              </a:rPr>
              <a:t>wishes.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They </a:t>
            </a:r>
            <a:r>
              <a:rPr lang="en-GB" sz="1200" kern="1200" dirty="0">
                <a:solidFill>
                  <a:schemeClr val="tx1"/>
                </a:solidFill>
                <a:effectLst/>
                <a:latin typeface="+mn-lt"/>
                <a:ea typeface="+mn-ea"/>
                <a:cs typeface="+mn-cs"/>
              </a:rPr>
              <a:t>might want to draw pictures or write key words onto their </a:t>
            </a:r>
            <a:r>
              <a:rPr lang="en-GB" sz="1200" kern="1200" dirty="0" smtClean="0">
                <a:solidFill>
                  <a:schemeClr val="tx1"/>
                </a:solidFill>
                <a:effectLst/>
                <a:latin typeface="+mn-lt"/>
                <a:ea typeface="+mn-ea"/>
                <a:cs typeface="+mn-cs"/>
              </a:rPr>
              <a:t>hands.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a:t>
            </a:r>
            <a:r>
              <a:rPr lang="en-GB" sz="1200" kern="1200" dirty="0">
                <a:solidFill>
                  <a:schemeClr val="tx1"/>
                </a:solidFill>
                <a:effectLst/>
                <a:latin typeface="+mn-lt"/>
                <a:ea typeface="+mn-ea"/>
                <a:cs typeface="+mn-cs"/>
              </a:rPr>
              <a:t>value of this activity is in looking back into the past, safely, and then into the future</a:t>
            </a:r>
            <a:r>
              <a:rPr lang="en-GB" sz="1200" kern="1200" dirty="0" smtClean="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5"/>
          </p:nvPr>
        </p:nvSpPr>
        <p:spPr/>
        <p:txBody>
          <a:bodyPr/>
          <a:lstStyle/>
          <a:p>
            <a:fld id="{1CAEAC67-778F-4904-9DAC-BEB42D391F75}" type="slidenum">
              <a:rPr lang="en-GB" smtClean="0"/>
              <a:t>41</a:t>
            </a:fld>
            <a:endParaRPr lang="en-GB"/>
          </a:p>
        </p:txBody>
      </p:sp>
    </p:spTree>
    <p:extLst>
      <p:ext uri="{BB962C8B-B14F-4D97-AF65-F5344CB8AC3E}">
        <p14:creationId xmlns:p14="http://schemas.microsoft.com/office/powerpoint/2010/main" val="23163270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key to this programme is achieving wellbeing in our ASD girls.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CAEAC67-778F-4904-9DAC-BEB42D391F75}" type="slidenum">
              <a:rPr lang="en-GB" smtClean="0"/>
              <a:t>42</a:t>
            </a:fld>
            <a:endParaRPr lang="en-GB"/>
          </a:p>
        </p:txBody>
      </p:sp>
    </p:spTree>
    <p:extLst>
      <p:ext uri="{BB962C8B-B14F-4D97-AF65-F5344CB8AC3E}">
        <p14:creationId xmlns:p14="http://schemas.microsoft.com/office/powerpoint/2010/main" val="8862650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key objective</a:t>
            </a:r>
            <a:r>
              <a:rPr lang="en-US" sz="1200" kern="1200" baseline="0" dirty="0" smtClean="0">
                <a:solidFill>
                  <a:schemeClr val="tx1"/>
                </a:solidFill>
                <a:effectLst/>
                <a:latin typeface="+mn-lt"/>
                <a:ea typeface="+mn-ea"/>
                <a:cs typeface="+mn-cs"/>
              </a:rPr>
              <a:t> of this </a:t>
            </a:r>
            <a:r>
              <a:rPr lang="en-US" sz="1200" kern="1200" baseline="0" dirty="0" err="1" smtClean="0">
                <a:solidFill>
                  <a:schemeClr val="tx1"/>
                </a:solidFill>
                <a:effectLst/>
                <a:latin typeface="+mn-lt"/>
                <a:ea typeface="+mn-ea"/>
                <a:cs typeface="+mn-cs"/>
              </a:rPr>
              <a:t>programme</a:t>
            </a:r>
            <a:r>
              <a:rPr lang="en-US" sz="1200" kern="1200" baseline="0" dirty="0" smtClean="0">
                <a:solidFill>
                  <a:schemeClr val="tx1"/>
                </a:solidFill>
                <a:effectLst/>
                <a:latin typeface="+mn-lt"/>
                <a:ea typeface="+mn-ea"/>
                <a:cs typeface="+mn-cs"/>
              </a:rPr>
              <a:t> is the </a:t>
            </a:r>
            <a:r>
              <a:rPr lang="en-US" sz="1200" kern="1200" dirty="0" smtClean="0">
                <a:solidFill>
                  <a:schemeClr val="tx1"/>
                </a:solidFill>
                <a:effectLst/>
                <a:latin typeface="+mn-lt"/>
                <a:ea typeface="+mn-ea"/>
                <a:cs typeface="+mn-cs"/>
              </a:rPr>
              <a:t>development and </a:t>
            </a:r>
            <a:r>
              <a:rPr lang="en-US" sz="1200" kern="1200" dirty="0">
                <a:solidFill>
                  <a:schemeClr val="tx1"/>
                </a:solidFill>
                <a:effectLst/>
                <a:latin typeface="+mn-lt"/>
                <a:ea typeface="+mn-ea"/>
                <a:cs typeface="+mn-cs"/>
              </a:rPr>
              <a:t>maintenance of </a:t>
            </a:r>
            <a:r>
              <a:rPr lang="en-US" sz="1200" kern="1200" dirty="0" smtClean="0">
                <a:solidFill>
                  <a:schemeClr val="tx1"/>
                </a:solidFill>
                <a:effectLst/>
                <a:latin typeface="+mn-lt"/>
                <a:ea typeface="+mn-ea"/>
                <a:cs typeface="+mn-cs"/>
              </a:rPr>
              <a:t>students’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wellbeing </a:t>
            </a:r>
            <a:r>
              <a:rPr lang="en-US" sz="1200" kern="1200" dirty="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their ability </a:t>
            </a:r>
            <a:r>
              <a:rPr lang="en-US" sz="1200" kern="1200" dirty="0">
                <a:solidFill>
                  <a:schemeClr val="tx1"/>
                </a:solidFill>
                <a:effectLst/>
                <a:latin typeface="+mn-lt"/>
                <a:ea typeface="+mn-ea"/>
                <a:cs typeface="+mn-cs"/>
              </a:rPr>
              <a:t>to cope effectively with </a:t>
            </a:r>
            <a:r>
              <a:rPr lang="en-US" sz="1200" kern="1200" dirty="0" smtClean="0">
                <a:solidFill>
                  <a:schemeClr val="tx1"/>
                </a:solidFill>
                <a:effectLst/>
                <a:latin typeface="+mn-lt"/>
                <a:ea typeface="+mn-ea"/>
                <a:cs typeface="+mn-cs"/>
              </a:rPr>
              <a:t>both the usual, </a:t>
            </a:r>
            <a:r>
              <a:rPr lang="en-US" sz="1200" kern="1200" dirty="0">
                <a:solidFill>
                  <a:schemeClr val="tx1"/>
                </a:solidFill>
                <a:effectLst/>
                <a:latin typeface="+mn-lt"/>
                <a:ea typeface="+mn-ea"/>
                <a:cs typeface="+mn-cs"/>
              </a:rPr>
              <a:t>and less </a:t>
            </a:r>
            <a:r>
              <a:rPr lang="en-US" sz="1200" kern="1200" dirty="0" smtClean="0">
                <a:solidFill>
                  <a:schemeClr val="tx1"/>
                </a:solidFill>
                <a:effectLst/>
                <a:latin typeface="+mn-lt"/>
                <a:ea typeface="+mn-ea"/>
                <a:cs typeface="+mn-cs"/>
              </a:rPr>
              <a:t>usual, </a:t>
            </a:r>
            <a:r>
              <a:rPr lang="en-US" sz="1200" kern="1200" dirty="0">
                <a:solidFill>
                  <a:schemeClr val="tx1"/>
                </a:solidFill>
                <a:effectLst/>
                <a:latin typeface="+mn-lt"/>
                <a:ea typeface="+mn-ea"/>
                <a:cs typeface="+mn-cs"/>
              </a:rPr>
              <a:t>stressors of adolescent </a:t>
            </a:r>
            <a:r>
              <a:rPr lang="en-US" sz="1200" kern="1200" dirty="0" smtClean="0">
                <a:solidFill>
                  <a:schemeClr val="tx1"/>
                </a:solidFill>
                <a:effectLst/>
                <a:latin typeface="+mn-lt"/>
                <a:ea typeface="+mn-ea"/>
                <a:cs typeface="+mn-cs"/>
              </a:rPr>
              <a:t>life.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a:t>
            </a:r>
            <a:r>
              <a:rPr lang="en-US" sz="1200" kern="1200" dirty="0">
                <a:solidFill>
                  <a:schemeClr val="tx1"/>
                </a:solidFill>
                <a:effectLst/>
                <a:latin typeface="+mn-lt"/>
                <a:ea typeface="+mn-ea"/>
                <a:cs typeface="+mn-cs"/>
              </a:rPr>
              <a:t>is essential that we ensure more vulnerable populations such as girls and young women with ASD have the necessary support to effectively manage and maintain their own </a:t>
            </a:r>
            <a:r>
              <a:rPr lang="en-US" sz="1200" kern="1200" dirty="0" smtClean="0">
                <a:solidFill>
                  <a:schemeClr val="tx1"/>
                </a:solidFill>
                <a:effectLst/>
                <a:latin typeface="+mn-lt"/>
                <a:ea typeface="+mn-ea"/>
                <a:cs typeface="+mn-cs"/>
              </a:rPr>
              <a:t>wellbeing </a:t>
            </a:r>
            <a:r>
              <a:rPr lang="en-US" sz="1200" kern="1200" dirty="0">
                <a:solidFill>
                  <a:schemeClr val="tx1"/>
                </a:solidFill>
                <a:effectLst/>
                <a:latin typeface="+mn-lt"/>
                <a:ea typeface="+mn-ea"/>
                <a:cs typeface="+mn-cs"/>
              </a:rPr>
              <a:t>and levels of anxiety </a:t>
            </a:r>
            <a:r>
              <a:rPr lang="en-US" sz="1200" kern="1200" dirty="0" smtClean="0">
                <a:solidFill>
                  <a:schemeClr val="tx1"/>
                </a:solidFill>
                <a:effectLst/>
                <a:latin typeface="+mn-lt"/>
                <a:ea typeface="+mn-ea"/>
                <a:cs typeface="+mn-cs"/>
              </a:rPr>
              <a:t>in </a:t>
            </a:r>
            <a:r>
              <a:rPr lang="en-US" sz="1200" kern="1200" dirty="0">
                <a:solidFill>
                  <a:schemeClr val="tx1"/>
                </a:solidFill>
                <a:effectLst/>
                <a:latin typeface="+mn-lt"/>
                <a:ea typeface="+mn-ea"/>
                <a:cs typeface="+mn-cs"/>
              </a:rPr>
              <a:t>increasingly complex and stressful social and learning </a:t>
            </a:r>
            <a:r>
              <a:rPr lang="en-US" sz="1200" kern="1200" dirty="0" smtClean="0">
                <a:solidFill>
                  <a:schemeClr val="tx1"/>
                </a:solidFill>
                <a:effectLst/>
                <a:latin typeface="+mn-lt"/>
                <a:ea typeface="+mn-ea"/>
                <a:cs typeface="+mn-cs"/>
              </a:rPr>
              <a:t>environments. This increase </a:t>
            </a:r>
            <a:r>
              <a:rPr lang="en-US" sz="1200" kern="1200" dirty="0">
                <a:solidFill>
                  <a:schemeClr val="tx1"/>
                </a:solidFill>
                <a:effectLst/>
                <a:latin typeface="+mn-lt"/>
                <a:ea typeface="+mn-ea"/>
                <a:cs typeface="+mn-cs"/>
              </a:rPr>
              <a:t>cannot be disputed </a:t>
            </a:r>
            <a:r>
              <a:rPr lang="en-US" sz="1200" kern="1200" dirty="0" smtClean="0">
                <a:solidFill>
                  <a:schemeClr val="tx1"/>
                </a:solidFill>
                <a:effectLst/>
                <a:latin typeface="+mn-lt"/>
                <a:ea typeface="+mn-ea"/>
                <a:cs typeface="+mn-cs"/>
              </a:rPr>
              <a:t>as there </a:t>
            </a:r>
            <a:r>
              <a:rPr lang="en-US" sz="1200" kern="1200" dirty="0">
                <a:solidFill>
                  <a:schemeClr val="tx1"/>
                </a:solidFill>
                <a:effectLst/>
                <a:latin typeface="+mn-lt"/>
                <a:ea typeface="+mn-ea"/>
                <a:cs typeface="+mn-cs"/>
              </a:rPr>
              <a:t>is now such an awareness of the increased risk and raised levels of mental ill health in those with ASD generally (Crane et al 2018, </a:t>
            </a:r>
            <a:r>
              <a:rPr lang="en-US" sz="1200" kern="1200" dirty="0" err="1">
                <a:solidFill>
                  <a:schemeClr val="tx1"/>
                </a:solidFill>
                <a:effectLst/>
                <a:latin typeface="+mn-lt"/>
                <a:ea typeface="+mn-ea"/>
                <a:cs typeface="+mn-cs"/>
              </a:rPr>
              <a:t>Simonoff</a:t>
            </a:r>
            <a:r>
              <a:rPr lang="en-US" sz="1200" kern="1200" dirty="0">
                <a:solidFill>
                  <a:schemeClr val="tx1"/>
                </a:solidFill>
                <a:effectLst/>
                <a:latin typeface="+mn-lt"/>
                <a:ea typeface="+mn-ea"/>
                <a:cs typeface="+mn-cs"/>
              </a:rPr>
              <a:t> et al, 2008). It is hoped that </a:t>
            </a:r>
            <a:r>
              <a:rPr lang="en-US" sz="1200" i="1" kern="1200" dirty="0" smtClean="0">
                <a:solidFill>
                  <a:schemeClr val="tx1"/>
                </a:solidFill>
                <a:effectLst/>
                <a:latin typeface="+mn-lt"/>
                <a:ea typeface="+mn-ea"/>
                <a:cs typeface="+mn-cs"/>
              </a:rPr>
              <a:t>The ASD </a:t>
            </a:r>
            <a:r>
              <a:rPr lang="en-US" sz="1200" i="1" kern="1200" dirty="0">
                <a:solidFill>
                  <a:schemeClr val="tx1"/>
                </a:solidFill>
                <a:effectLst/>
                <a:latin typeface="+mn-lt"/>
                <a:ea typeface="+mn-ea"/>
                <a:cs typeface="+mn-cs"/>
              </a:rPr>
              <a:t>Girls’ </a:t>
            </a:r>
            <a:r>
              <a:rPr lang="en-US" sz="1200" i="1" kern="1200" dirty="0" smtClean="0">
                <a:solidFill>
                  <a:schemeClr val="tx1"/>
                </a:solidFill>
                <a:effectLst/>
                <a:latin typeface="+mn-lt"/>
                <a:ea typeface="+mn-ea"/>
                <a:cs typeface="+mn-cs"/>
              </a:rPr>
              <a:t>Wellbeing </a:t>
            </a:r>
            <a:r>
              <a:rPr lang="en-US" sz="1200" i="1" kern="1200" dirty="0">
                <a:solidFill>
                  <a:schemeClr val="tx1"/>
                </a:solidFill>
                <a:effectLst/>
                <a:latin typeface="+mn-lt"/>
                <a:ea typeface="+mn-ea"/>
                <a:cs typeface="+mn-cs"/>
              </a:rPr>
              <a:t>Tool Kit </a:t>
            </a:r>
            <a:r>
              <a:rPr lang="en-US" sz="1200" kern="1200" dirty="0">
                <a:solidFill>
                  <a:schemeClr val="tx1"/>
                </a:solidFill>
                <a:effectLst/>
                <a:latin typeface="+mn-lt"/>
                <a:ea typeface="+mn-ea"/>
                <a:cs typeface="+mn-cs"/>
              </a:rPr>
              <a:t>will begin to provide the necessary resources and support for professionals and </a:t>
            </a:r>
            <a:r>
              <a:rPr lang="en-US" sz="1200" kern="1200" dirty="0" err="1">
                <a:solidFill>
                  <a:schemeClr val="tx1"/>
                </a:solidFill>
                <a:effectLst/>
                <a:latin typeface="+mn-lt"/>
                <a:ea typeface="+mn-ea"/>
                <a:cs typeface="+mn-cs"/>
              </a:rPr>
              <a:t>carers</a:t>
            </a:r>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a:t>
            </a:r>
            <a:r>
              <a:rPr lang="en-US" sz="1200" kern="1200" dirty="0">
                <a:solidFill>
                  <a:schemeClr val="tx1"/>
                </a:solidFill>
                <a:effectLst/>
                <a:latin typeface="+mn-lt"/>
                <a:ea typeface="+mn-ea"/>
                <a:cs typeface="+mn-cs"/>
              </a:rPr>
              <a:t>meet such an objective.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CAEAC67-778F-4904-9DAC-BEB42D391F75}" type="slidenum">
              <a:rPr lang="en-GB" smtClean="0"/>
              <a:t>43</a:t>
            </a:fld>
            <a:endParaRPr lang="en-GB"/>
          </a:p>
        </p:txBody>
      </p:sp>
    </p:spTree>
    <p:extLst>
      <p:ext uri="{BB962C8B-B14F-4D97-AF65-F5344CB8AC3E}">
        <p14:creationId xmlns:p14="http://schemas.microsoft.com/office/powerpoint/2010/main" val="2479344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smtClean="0">
                <a:solidFill>
                  <a:schemeClr val="tx1"/>
                </a:solidFill>
                <a:effectLst/>
                <a:latin typeface="+mn-lt"/>
                <a:ea typeface="+mn-ea"/>
                <a:cs typeface="+mn-cs"/>
              </a:rPr>
              <a:t>End by thanking the group and allow sufficient time to address any concerns or answer questions.</a:t>
            </a:r>
            <a:endParaRPr lang="en-GB" dirty="0"/>
          </a:p>
        </p:txBody>
      </p:sp>
      <p:sp>
        <p:nvSpPr>
          <p:cNvPr id="4" name="Slide Number Placeholder 3"/>
          <p:cNvSpPr>
            <a:spLocks noGrp="1"/>
          </p:cNvSpPr>
          <p:nvPr>
            <p:ph type="sldNum" sz="quarter" idx="10"/>
          </p:nvPr>
        </p:nvSpPr>
        <p:spPr/>
        <p:txBody>
          <a:bodyPr/>
          <a:lstStyle/>
          <a:p>
            <a:fld id="{57AC410E-0885-4FBF-9B85-3B30B2DAD5CB}" type="slidenum">
              <a:rPr lang="en-GB" smtClean="0"/>
              <a:pPr/>
              <a:t>44</a:t>
            </a:fld>
            <a:endParaRPr lang="en-GB"/>
          </a:p>
        </p:txBody>
      </p:sp>
    </p:spTree>
    <p:extLst>
      <p:ext uri="{BB962C8B-B14F-4D97-AF65-F5344CB8AC3E}">
        <p14:creationId xmlns:p14="http://schemas.microsoft.com/office/powerpoint/2010/main" val="710122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Social isolation and anxiety can be a problem for the ASD girl.</a:t>
            </a:r>
          </a:p>
          <a:p>
            <a:r>
              <a:rPr lang="en-GB" sz="1200" kern="1200" dirty="0">
                <a:solidFill>
                  <a:schemeClr val="tx1"/>
                </a:solidFill>
                <a:effectLst/>
                <a:latin typeface="+mn-lt"/>
                <a:ea typeface="+mn-ea"/>
                <a:cs typeface="+mn-cs"/>
              </a:rPr>
              <a:t>A high level of anxiety is common among girls with autism for whom the world can be a confusing and unpredictable place. To minimize this, they may need to exert a high level of control on their environment and the people in it. This can result in quite ritualised behaviour, inflexible routines and meltdowns when unplanned events occur.</a:t>
            </a:r>
          </a:p>
          <a:p>
            <a:r>
              <a:rPr lang="en-GB" sz="1200" kern="1200" dirty="0">
                <a:solidFill>
                  <a:schemeClr val="tx1"/>
                </a:solidFill>
                <a:effectLst/>
                <a:latin typeface="+mn-lt"/>
                <a:ea typeface="+mn-ea"/>
                <a:cs typeface="+mn-cs"/>
              </a:rPr>
              <a:t>Autistic girls are often ‘people pleasers’ and will spend all day at school trying very hard to do the right thing and conform. As a result, home life often suffers as they vent their frustration and anxiety for hours at the end of every school day when they are in a context in which they feel that they do not have to conform and hole in all the anxiety that they have been experiencing.</a:t>
            </a:r>
          </a:p>
          <a:p>
            <a:endParaRPr lang="en-GB" dirty="0"/>
          </a:p>
        </p:txBody>
      </p:sp>
      <p:sp>
        <p:nvSpPr>
          <p:cNvPr id="4" name="Slide Number Placeholder 3"/>
          <p:cNvSpPr>
            <a:spLocks noGrp="1"/>
          </p:cNvSpPr>
          <p:nvPr>
            <p:ph type="sldNum" sz="quarter" idx="5"/>
          </p:nvPr>
        </p:nvSpPr>
        <p:spPr/>
        <p:txBody>
          <a:bodyPr/>
          <a:lstStyle/>
          <a:p>
            <a:fld id="{1CAEAC67-778F-4904-9DAC-BEB42D391F75}" type="slidenum">
              <a:rPr lang="en-GB" smtClean="0"/>
              <a:t>5</a:t>
            </a:fld>
            <a:endParaRPr lang="en-GB"/>
          </a:p>
        </p:txBody>
      </p:sp>
    </p:spTree>
    <p:extLst>
      <p:ext uri="{BB962C8B-B14F-4D97-AF65-F5344CB8AC3E}">
        <p14:creationId xmlns:p14="http://schemas.microsoft.com/office/powerpoint/2010/main" val="87125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Essentially, what we want </a:t>
            </a:r>
            <a:r>
              <a:rPr lang="en-GB" dirty="0"/>
              <a:t>for </a:t>
            </a:r>
            <a:r>
              <a:rPr lang="en-GB" dirty="0" smtClean="0"/>
              <a:t>these</a:t>
            </a:r>
            <a:r>
              <a:rPr lang="en-GB" baseline="0" dirty="0" smtClean="0"/>
              <a:t> girls</a:t>
            </a:r>
            <a:r>
              <a:rPr lang="en-GB" dirty="0" smtClean="0"/>
              <a:t> </a:t>
            </a:r>
            <a:r>
              <a:rPr lang="en-GB" dirty="0"/>
              <a:t>is good mental health. This slide illustrates the key aspects of this. </a:t>
            </a:r>
          </a:p>
        </p:txBody>
      </p:sp>
      <p:sp>
        <p:nvSpPr>
          <p:cNvPr id="4" name="Slide Number Placeholder 3"/>
          <p:cNvSpPr>
            <a:spLocks noGrp="1"/>
          </p:cNvSpPr>
          <p:nvPr>
            <p:ph type="sldNum" sz="quarter" idx="5"/>
          </p:nvPr>
        </p:nvSpPr>
        <p:spPr/>
        <p:txBody>
          <a:bodyPr/>
          <a:lstStyle/>
          <a:p>
            <a:fld id="{1CAEAC67-778F-4904-9DAC-BEB42D391F75}" type="slidenum">
              <a:rPr lang="en-GB" smtClean="0"/>
              <a:t>6</a:t>
            </a:fld>
            <a:endParaRPr lang="en-GB"/>
          </a:p>
        </p:txBody>
      </p:sp>
    </p:spTree>
    <p:extLst>
      <p:ext uri="{BB962C8B-B14F-4D97-AF65-F5344CB8AC3E}">
        <p14:creationId xmlns:p14="http://schemas.microsoft.com/office/powerpoint/2010/main" val="4194035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xmlns="" id="{38159FE3-7EA3-490D-BB3E-1EA036017838}"/>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xmlns="" id="{CAAFAB97-37A8-4213-BE1C-E2FC23871B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3316" name="Slide Number Placeholder 3">
            <a:extLst>
              <a:ext uri="{FF2B5EF4-FFF2-40B4-BE49-F238E27FC236}">
                <a16:creationId xmlns:a16="http://schemas.microsoft.com/office/drawing/2014/main" xmlns="" id="{420E04F1-6101-4F12-A13F-6324CE2B0E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C9A788-C911-44FC-8BB2-77DB2FB0749A}"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Logically of course, the key characteristics of poor mental health are the opposite of those of good mental health.</a:t>
            </a:r>
          </a:p>
        </p:txBody>
      </p:sp>
      <p:sp>
        <p:nvSpPr>
          <p:cNvPr id="4" name="Slide Number Placeholder 3"/>
          <p:cNvSpPr>
            <a:spLocks noGrp="1"/>
          </p:cNvSpPr>
          <p:nvPr>
            <p:ph type="sldNum" sz="quarter" idx="5"/>
          </p:nvPr>
        </p:nvSpPr>
        <p:spPr/>
        <p:txBody>
          <a:bodyPr/>
          <a:lstStyle/>
          <a:p>
            <a:fld id="{1CAEAC67-778F-4904-9DAC-BEB42D391F75}" type="slidenum">
              <a:rPr lang="en-GB" smtClean="0"/>
              <a:t>8</a:t>
            </a:fld>
            <a:endParaRPr lang="en-GB"/>
          </a:p>
        </p:txBody>
      </p:sp>
    </p:spTree>
    <p:extLst>
      <p:ext uri="{BB962C8B-B14F-4D97-AF65-F5344CB8AC3E}">
        <p14:creationId xmlns:p14="http://schemas.microsoft.com/office/powerpoint/2010/main" val="793801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816B40C7-A1B8-4885-965D-9C99336D02F2}"/>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xmlns="" id="{4F2C83C0-65B8-4524-B8A0-781DF90A07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a:latin typeface="Arial" panose="020B0604020202020204" pitchFamily="34" charset="0"/>
                <a:cs typeface="Arial" panose="020B0604020202020204" pitchFamily="34" charset="0"/>
              </a:rPr>
              <a:t>It is important to also introduce the idea of mental health upon a continuum and perhaps facilitate a discussion around recovery and the fact that it is possible to have good mental and emotional wellbeing despite having a diagnosis of a mental health disorder.</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dirty="0">
                <a:latin typeface="Arial" panose="020B0604020202020204" pitchFamily="34" charset="0"/>
                <a:cs typeface="Arial" panose="020B0604020202020204" pitchFamily="34" charset="0"/>
              </a:rPr>
              <a:t>Also highlight why it is so vital to ensure mental health in </a:t>
            </a:r>
            <a:r>
              <a:rPr lang="en-US" sz="1200" kern="1200" dirty="0">
                <a:solidFill>
                  <a:schemeClr val="tx1"/>
                </a:solidFill>
                <a:effectLst/>
                <a:latin typeface="+mn-lt"/>
                <a:ea typeface="+mn-ea"/>
                <a:cs typeface="+mn-cs"/>
              </a:rPr>
              <a:t>our children and young people to develop good mental health as we are now fully aware that  people with higher levels of good mental health and well being have better general health, use health services less (Lyubomirsky et al, 2005; Pressman &amp; Cohen, 2005), live longer (Chida &amp; Steptoe, 2008), have better educational outcomes (NICE, 2009), are more likely to undertake healthier lifestyles (Lyubomirsky et al, 2005) including reduced smoking and harmful levels of drinking (Deacon et al, 2013), are more productive at work (NICE, 2009; Boorman, 2009), take less time off sick (Keyes, 2005; Mills et al, 2007), have higher income (Lyubomirsky et al, 2005), have stronger social relationships (Pressman &amp; Cohen, 2005; Lyubomirsky et al, 2005; Dolan et al, 2006) and are more social (Centre for Mental Health, 2009; </a:t>
            </a:r>
            <a:r>
              <a:rPr lang="en-US" sz="1200" kern="1200" dirty="0" err="1">
                <a:solidFill>
                  <a:schemeClr val="tx1"/>
                </a:solidFill>
                <a:effectLst/>
                <a:latin typeface="+mn-lt"/>
                <a:ea typeface="+mn-ea"/>
                <a:cs typeface="+mn-cs"/>
              </a:rPr>
              <a:t>Coid</a:t>
            </a:r>
            <a:r>
              <a:rPr lang="en-US" sz="1200" kern="1200" dirty="0">
                <a:solidFill>
                  <a:schemeClr val="tx1"/>
                </a:solidFill>
                <a:effectLst/>
                <a:latin typeface="+mn-lt"/>
                <a:ea typeface="+mn-ea"/>
                <a:cs typeface="+mn-cs"/>
              </a:rPr>
              <a:t> et al, 2006). Higher levels of mental well being are also associated with reduced levels of mental ill health in adulthood (Lyubomirsky et al, 2005; Keyes et al, 2010). </a:t>
            </a:r>
            <a:endParaRPr lang="en-GB" altLang="en-US" dirty="0">
              <a:latin typeface="Arial" panose="020B0604020202020204" pitchFamily="34" charset="0"/>
              <a:cs typeface="Arial" panose="020B0604020202020204" pitchFamily="34" charset="0"/>
            </a:endParaRPr>
          </a:p>
          <a:p>
            <a:pPr eaLnBrk="1" hangingPunct="1">
              <a:spcBef>
                <a:spcPct val="0"/>
              </a:spcBef>
            </a:pPr>
            <a:r>
              <a:rPr lang="en-GB" altLang="en-US" dirty="0">
                <a:latin typeface="Arial" panose="020B0604020202020204" pitchFamily="34" charset="0"/>
                <a:cs typeface="Arial" panose="020B0604020202020204" pitchFamily="34" charset="0"/>
              </a:rPr>
              <a:t>The emphasis is on the fact that we all have mental health challenges and various things affect our equilibrium. At any time in our lives we may be moving along the continuum</a:t>
            </a:r>
            <a:r>
              <a:rPr lang="en-GB" altLang="en-US" dirty="0" smtClean="0">
                <a:latin typeface="Arial" panose="020B0604020202020204" pitchFamily="34" charset="0"/>
                <a:cs typeface="Arial" panose="020B0604020202020204" pitchFamily="34" charset="0"/>
              </a:rPr>
              <a:t>.</a:t>
            </a:r>
            <a:endParaRPr lang="en-GB" altLang="en-US" dirty="0">
              <a:latin typeface="Arial" panose="020B0604020202020204" pitchFamily="34" charset="0"/>
              <a:cs typeface="Arial" panose="020B0604020202020204" pitchFamily="34" charset="0"/>
            </a:endParaRPr>
          </a:p>
          <a:p>
            <a:pPr eaLnBrk="1" hangingPunct="1">
              <a:spcBef>
                <a:spcPct val="0"/>
              </a:spcBef>
            </a:pPr>
            <a:r>
              <a:rPr lang="en-GB" altLang="en-US" b="1" dirty="0">
                <a:latin typeface="Arial" panose="020B0604020202020204" pitchFamily="34" charset="0"/>
                <a:cs typeface="Arial" panose="020B0604020202020204" pitchFamily="34" charset="0"/>
              </a:rPr>
              <a:t>Activity</a:t>
            </a:r>
          </a:p>
          <a:p>
            <a:pPr eaLnBrk="1" hangingPunct="1">
              <a:spcBef>
                <a:spcPct val="0"/>
              </a:spcBef>
            </a:pPr>
            <a:r>
              <a:rPr lang="en-GB" altLang="en-US" dirty="0">
                <a:latin typeface="Arial" panose="020B0604020202020204" pitchFamily="34" charset="0"/>
                <a:cs typeface="Arial" panose="020B0604020202020204" pitchFamily="34" charset="0"/>
              </a:rPr>
              <a:t>Participants are asked to consider events and occurrences that would move them along the continuum.</a:t>
            </a:r>
          </a:p>
          <a:p>
            <a:pPr eaLnBrk="1" hangingPunct="1">
              <a:spcBef>
                <a:spcPct val="0"/>
              </a:spcBef>
            </a:pPr>
            <a:r>
              <a:rPr lang="en-GB" altLang="en-US" dirty="0">
                <a:latin typeface="Arial" panose="020B0604020202020204" pitchFamily="34" charset="0"/>
                <a:cs typeface="Arial" panose="020B0604020202020204" pitchFamily="34" charset="0"/>
              </a:rPr>
              <a:t>The facilitator should make some suggestions such as bereavement pushing a person along towards the vulnerable end and winning the lottery placing you at the resilient end, or not?</a:t>
            </a:r>
          </a:p>
          <a:p>
            <a:pPr eaLnBrk="1" hangingPunct="1">
              <a:spcBef>
                <a:spcPct val="0"/>
              </a:spcBef>
            </a:pPr>
            <a:r>
              <a:rPr lang="en-GB" altLang="en-US" dirty="0">
                <a:latin typeface="Arial" panose="020B0604020202020204" pitchFamily="34" charset="0"/>
                <a:cs typeface="Arial" panose="020B0604020202020204" pitchFamily="34" charset="0"/>
              </a:rPr>
              <a:t>Additional factors should be introduced and considered such as being made redundant, being bullied, achieving success in exams, feeling safe and secure and having someone to talk to who you can trust.</a:t>
            </a:r>
          </a:p>
          <a:p>
            <a:pPr eaLnBrk="1" hangingPunct="1">
              <a:spcBef>
                <a:spcPct val="0"/>
              </a:spcBef>
            </a:pPr>
            <a:endParaRPr lang="en-GB" altLang="en-US" dirty="0">
              <a:latin typeface="Arial" panose="020B0604020202020204" pitchFamily="34" charset="0"/>
            </a:endParaRPr>
          </a:p>
        </p:txBody>
      </p:sp>
      <p:sp>
        <p:nvSpPr>
          <p:cNvPr id="16388" name="Slide Number Placeholder 3">
            <a:extLst>
              <a:ext uri="{FF2B5EF4-FFF2-40B4-BE49-F238E27FC236}">
                <a16:creationId xmlns:a16="http://schemas.microsoft.com/office/drawing/2014/main" xmlns="" id="{8CD3B6FB-F325-4C4A-B948-4446811907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21BE69C-BC72-4817-8C1B-A48C527F5F55}" type="slidenum">
              <a:rPr lang="en-GB" altLang="en-US" smtClean="0"/>
              <a:pPr/>
              <a:t>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D3D280A-B301-4AFE-808E-DE610A3B2AB2}" type="datetime1">
              <a:rPr lang="en-GB" smtClean="0">
                <a:solidFill>
                  <a:srgbClr val="E3DED1"/>
                </a:solidFill>
              </a:rPr>
              <a:t>22/10/2019</a:t>
            </a:fld>
            <a:endParaRPr lang="en-GB">
              <a:solidFill>
                <a:srgbClr val="E3DED1"/>
              </a:solidFill>
            </a:endParaRPr>
          </a:p>
        </p:txBody>
      </p:sp>
      <p:sp>
        <p:nvSpPr>
          <p:cNvPr id="5" name="Footer Placeholder 4"/>
          <p:cNvSpPr>
            <a:spLocks noGrp="1"/>
          </p:cNvSpPr>
          <p:nvPr>
            <p:ph type="ftr" sz="quarter" idx="11"/>
          </p:nvPr>
        </p:nvSpPr>
        <p:spPr/>
        <p:txBody>
          <a:bodyPr/>
          <a:lstStyle/>
          <a:p>
            <a:r>
              <a:rPr lang="en-GB" smtClean="0">
                <a:solidFill>
                  <a:srgbClr val="E3DED1"/>
                </a:solidFill>
              </a:rPr>
              <a:t>The ASD Girls’ Wellbeing Toolkit © Tina Rae &amp; Amy Such, 2019</a:t>
            </a:r>
            <a:endParaRPr lang="en-GB">
              <a:solidFill>
                <a:srgbClr val="E3DED1"/>
              </a:solidFill>
            </a:endParaRPr>
          </a:p>
        </p:txBody>
      </p:sp>
      <p:sp>
        <p:nvSpPr>
          <p:cNvPr id="6" name="Slide Number Placeholder 5"/>
          <p:cNvSpPr>
            <a:spLocks noGrp="1"/>
          </p:cNvSpPr>
          <p:nvPr>
            <p:ph type="sldNum" sz="quarter" idx="12"/>
          </p:nvPr>
        </p:nvSpPr>
        <p:spPr/>
        <p:txBody>
          <a:bodyPr/>
          <a:lstStyle/>
          <a:p>
            <a:fld id="{103A4344-291F-4A31-8AD8-A5911D5245CC}" type="slidenum">
              <a:rPr lang="en-GB" smtClean="0"/>
              <a:pPr/>
              <a:t>‹#›</a:t>
            </a:fld>
            <a:endParaRPr lang="en-GB"/>
          </a:p>
        </p:txBody>
      </p:sp>
    </p:spTree>
    <p:extLst>
      <p:ext uri="{BB962C8B-B14F-4D97-AF65-F5344CB8AC3E}">
        <p14:creationId xmlns:p14="http://schemas.microsoft.com/office/powerpoint/2010/main" val="392310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864F7B-86BD-4D8A-99CC-B12F4479EF2E}" type="datetime1">
              <a:rPr lang="en-GB" smtClean="0">
                <a:solidFill>
                  <a:srgbClr val="E3DED1"/>
                </a:solidFill>
              </a:rPr>
              <a:t>22/10/2019</a:t>
            </a:fld>
            <a:endParaRPr lang="en-GB">
              <a:solidFill>
                <a:srgbClr val="E3DED1"/>
              </a:solidFill>
            </a:endParaRPr>
          </a:p>
        </p:txBody>
      </p:sp>
      <p:sp>
        <p:nvSpPr>
          <p:cNvPr id="5" name="Footer Placeholder 4"/>
          <p:cNvSpPr>
            <a:spLocks noGrp="1"/>
          </p:cNvSpPr>
          <p:nvPr>
            <p:ph type="ftr" sz="quarter" idx="11"/>
          </p:nvPr>
        </p:nvSpPr>
        <p:spPr/>
        <p:txBody>
          <a:bodyPr/>
          <a:lstStyle/>
          <a:p>
            <a:r>
              <a:rPr lang="en-GB" smtClean="0">
                <a:solidFill>
                  <a:srgbClr val="E3DED1"/>
                </a:solidFill>
              </a:rPr>
              <a:t>The ASD Girls’ Wellbeing Toolkit © Tina Rae &amp; Amy Such, 2019</a:t>
            </a:r>
            <a:endParaRPr lang="en-GB">
              <a:solidFill>
                <a:srgbClr val="E3DED1"/>
              </a:solidFill>
            </a:endParaRPr>
          </a:p>
        </p:txBody>
      </p:sp>
      <p:sp>
        <p:nvSpPr>
          <p:cNvPr id="6" name="Slide Number Placeholder 5"/>
          <p:cNvSpPr>
            <a:spLocks noGrp="1"/>
          </p:cNvSpPr>
          <p:nvPr>
            <p:ph type="sldNum" sz="quarter" idx="12"/>
          </p:nvPr>
        </p:nvSpPr>
        <p:spPr/>
        <p:txBody>
          <a:bodyPr/>
          <a:lstStyle/>
          <a:p>
            <a:fld id="{103A4344-291F-4A31-8AD8-A5911D5245CC}" type="slidenum">
              <a:rPr lang="en-GB" smtClean="0"/>
              <a:pPr/>
              <a:t>‹#›</a:t>
            </a:fld>
            <a:endParaRPr lang="en-GB"/>
          </a:p>
        </p:txBody>
      </p:sp>
    </p:spTree>
    <p:extLst>
      <p:ext uri="{BB962C8B-B14F-4D97-AF65-F5344CB8AC3E}">
        <p14:creationId xmlns:p14="http://schemas.microsoft.com/office/powerpoint/2010/main" val="4098936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FFADBF-D8E3-45EE-8FAA-D1EBF92B592E}" type="datetime1">
              <a:rPr lang="en-GB" smtClean="0">
                <a:solidFill>
                  <a:srgbClr val="E3DED1"/>
                </a:solidFill>
              </a:rPr>
              <a:t>22/10/2019</a:t>
            </a:fld>
            <a:endParaRPr lang="en-GB">
              <a:solidFill>
                <a:srgbClr val="E3DED1"/>
              </a:solidFill>
            </a:endParaRPr>
          </a:p>
        </p:txBody>
      </p:sp>
      <p:sp>
        <p:nvSpPr>
          <p:cNvPr id="5" name="Footer Placeholder 4"/>
          <p:cNvSpPr>
            <a:spLocks noGrp="1"/>
          </p:cNvSpPr>
          <p:nvPr>
            <p:ph type="ftr" sz="quarter" idx="11"/>
          </p:nvPr>
        </p:nvSpPr>
        <p:spPr/>
        <p:txBody>
          <a:bodyPr/>
          <a:lstStyle/>
          <a:p>
            <a:r>
              <a:rPr lang="en-GB" smtClean="0">
                <a:solidFill>
                  <a:srgbClr val="E3DED1"/>
                </a:solidFill>
              </a:rPr>
              <a:t>The ASD Girls’ Wellbeing Toolkit © Tina Rae &amp; Amy Such, 2019</a:t>
            </a:r>
            <a:endParaRPr lang="en-GB">
              <a:solidFill>
                <a:srgbClr val="E3DED1"/>
              </a:solidFill>
            </a:endParaRPr>
          </a:p>
        </p:txBody>
      </p:sp>
      <p:sp>
        <p:nvSpPr>
          <p:cNvPr id="6" name="Slide Number Placeholder 5"/>
          <p:cNvSpPr>
            <a:spLocks noGrp="1"/>
          </p:cNvSpPr>
          <p:nvPr>
            <p:ph type="sldNum" sz="quarter" idx="12"/>
          </p:nvPr>
        </p:nvSpPr>
        <p:spPr/>
        <p:txBody>
          <a:bodyPr/>
          <a:lstStyle/>
          <a:p>
            <a:fld id="{103A4344-291F-4A31-8AD8-A5911D5245CC}" type="slidenum">
              <a:rPr lang="en-GB" smtClean="0"/>
              <a:pPr/>
              <a:t>‹#›</a:t>
            </a:fld>
            <a:endParaRPr lang="en-GB"/>
          </a:p>
        </p:txBody>
      </p:sp>
    </p:spTree>
    <p:extLst>
      <p:ext uri="{BB962C8B-B14F-4D97-AF65-F5344CB8AC3E}">
        <p14:creationId xmlns:p14="http://schemas.microsoft.com/office/powerpoint/2010/main" val="814166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771294-F26E-4A01-A67B-39BB70A05BD5}" type="datetime1">
              <a:rPr lang="en-GB" smtClean="0">
                <a:solidFill>
                  <a:srgbClr val="E3DED1"/>
                </a:solidFill>
              </a:rPr>
              <a:t>22/10/2019</a:t>
            </a:fld>
            <a:endParaRPr lang="en-GB">
              <a:solidFill>
                <a:srgbClr val="E3DED1"/>
              </a:solidFill>
            </a:endParaRPr>
          </a:p>
        </p:txBody>
      </p:sp>
      <p:sp>
        <p:nvSpPr>
          <p:cNvPr id="5" name="Footer Placeholder 4"/>
          <p:cNvSpPr>
            <a:spLocks noGrp="1"/>
          </p:cNvSpPr>
          <p:nvPr>
            <p:ph type="ftr" sz="quarter" idx="11"/>
          </p:nvPr>
        </p:nvSpPr>
        <p:spPr/>
        <p:txBody>
          <a:bodyPr/>
          <a:lstStyle/>
          <a:p>
            <a:r>
              <a:rPr lang="en-GB" smtClean="0">
                <a:solidFill>
                  <a:srgbClr val="E3DED1"/>
                </a:solidFill>
              </a:rPr>
              <a:t>The ASD Girls’ Wellbeing Toolkit © Tina Rae &amp; Amy Such, 2019</a:t>
            </a:r>
            <a:endParaRPr lang="en-GB">
              <a:solidFill>
                <a:srgbClr val="E3DED1"/>
              </a:solidFill>
            </a:endParaRPr>
          </a:p>
        </p:txBody>
      </p:sp>
      <p:sp>
        <p:nvSpPr>
          <p:cNvPr id="6" name="Slide Number Placeholder 5"/>
          <p:cNvSpPr>
            <a:spLocks noGrp="1"/>
          </p:cNvSpPr>
          <p:nvPr>
            <p:ph type="sldNum" sz="quarter" idx="12"/>
          </p:nvPr>
        </p:nvSpPr>
        <p:spPr/>
        <p:txBody>
          <a:bodyPr/>
          <a:lstStyle/>
          <a:p>
            <a:fld id="{103A4344-291F-4A31-8AD8-A5911D5245CC}" type="slidenum">
              <a:rPr lang="en-GB" smtClean="0"/>
              <a:pPr/>
              <a:t>‹#›</a:t>
            </a:fld>
            <a:endParaRPr lang="en-GB"/>
          </a:p>
        </p:txBody>
      </p:sp>
    </p:spTree>
    <p:extLst>
      <p:ext uri="{BB962C8B-B14F-4D97-AF65-F5344CB8AC3E}">
        <p14:creationId xmlns:p14="http://schemas.microsoft.com/office/powerpoint/2010/main" val="3259474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A3BB3D-873D-4D73-8C9E-B6100B53A770}" type="datetime1">
              <a:rPr lang="en-GB" smtClean="0">
                <a:solidFill>
                  <a:srgbClr val="E3DED1"/>
                </a:solidFill>
              </a:rPr>
              <a:t>22/10/2019</a:t>
            </a:fld>
            <a:endParaRPr lang="en-GB">
              <a:solidFill>
                <a:srgbClr val="E3DED1"/>
              </a:solidFill>
            </a:endParaRPr>
          </a:p>
        </p:txBody>
      </p:sp>
      <p:sp>
        <p:nvSpPr>
          <p:cNvPr id="5" name="Footer Placeholder 4"/>
          <p:cNvSpPr>
            <a:spLocks noGrp="1"/>
          </p:cNvSpPr>
          <p:nvPr>
            <p:ph type="ftr" sz="quarter" idx="11"/>
          </p:nvPr>
        </p:nvSpPr>
        <p:spPr/>
        <p:txBody>
          <a:bodyPr/>
          <a:lstStyle/>
          <a:p>
            <a:r>
              <a:rPr lang="en-GB" smtClean="0">
                <a:solidFill>
                  <a:srgbClr val="E3DED1"/>
                </a:solidFill>
              </a:rPr>
              <a:t>The ASD Girls’ Wellbeing Toolkit © Tina Rae &amp; Amy Such, 2019</a:t>
            </a:r>
            <a:endParaRPr lang="en-GB">
              <a:solidFill>
                <a:srgbClr val="E3DED1"/>
              </a:solidFill>
            </a:endParaRPr>
          </a:p>
        </p:txBody>
      </p:sp>
      <p:sp>
        <p:nvSpPr>
          <p:cNvPr id="6" name="Slide Number Placeholder 5"/>
          <p:cNvSpPr>
            <a:spLocks noGrp="1"/>
          </p:cNvSpPr>
          <p:nvPr>
            <p:ph type="sldNum" sz="quarter" idx="12"/>
          </p:nvPr>
        </p:nvSpPr>
        <p:spPr/>
        <p:txBody>
          <a:bodyPr/>
          <a:lstStyle/>
          <a:p>
            <a:fld id="{103A4344-291F-4A31-8AD8-A5911D5245CC}" type="slidenum">
              <a:rPr lang="en-GB" smtClean="0"/>
              <a:pPr/>
              <a:t>‹#›</a:t>
            </a:fld>
            <a:endParaRPr lang="en-GB"/>
          </a:p>
        </p:txBody>
      </p:sp>
    </p:spTree>
    <p:extLst>
      <p:ext uri="{BB962C8B-B14F-4D97-AF65-F5344CB8AC3E}">
        <p14:creationId xmlns:p14="http://schemas.microsoft.com/office/powerpoint/2010/main" val="623713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9277D24-7563-4BFB-80D9-B1489B13A8AC}" type="datetime1">
              <a:rPr lang="en-GB" smtClean="0">
                <a:solidFill>
                  <a:srgbClr val="E3DED1"/>
                </a:solidFill>
              </a:rPr>
              <a:t>22/10/2019</a:t>
            </a:fld>
            <a:endParaRPr lang="en-GB">
              <a:solidFill>
                <a:srgbClr val="E3DED1"/>
              </a:solidFill>
            </a:endParaRPr>
          </a:p>
        </p:txBody>
      </p:sp>
      <p:sp>
        <p:nvSpPr>
          <p:cNvPr id="6" name="Footer Placeholder 5"/>
          <p:cNvSpPr>
            <a:spLocks noGrp="1"/>
          </p:cNvSpPr>
          <p:nvPr>
            <p:ph type="ftr" sz="quarter" idx="11"/>
          </p:nvPr>
        </p:nvSpPr>
        <p:spPr/>
        <p:txBody>
          <a:bodyPr/>
          <a:lstStyle/>
          <a:p>
            <a:r>
              <a:rPr lang="en-GB" smtClean="0">
                <a:solidFill>
                  <a:srgbClr val="E3DED1"/>
                </a:solidFill>
              </a:rPr>
              <a:t>The ASD Girls’ Wellbeing Toolkit © Tina Rae &amp; Amy Such, 2019</a:t>
            </a:r>
            <a:endParaRPr lang="en-GB">
              <a:solidFill>
                <a:srgbClr val="E3DED1"/>
              </a:solidFill>
            </a:endParaRPr>
          </a:p>
        </p:txBody>
      </p:sp>
      <p:sp>
        <p:nvSpPr>
          <p:cNvPr id="7" name="Slide Number Placeholder 6"/>
          <p:cNvSpPr>
            <a:spLocks noGrp="1"/>
          </p:cNvSpPr>
          <p:nvPr>
            <p:ph type="sldNum" sz="quarter" idx="12"/>
          </p:nvPr>
        </p:nvSpPr>
        <p:spPr/>
        <p:txBody>
          <a:bodyPr/>
          <a:lstStyle/>
          <a:p>
            <a:fld id="{103A4344-291F-4A31-8AD8-A5911D5245CC}" type="slidenum">
              <a:rPr lang="en-GB" smtClean="0"/>
              <a:pPr/>
              <a:t>‹#›</a:t>
            </a:fld>
            <a:endParaRPr lang="en-GB"/>
          </a:p>
        </p:txBody>
      </p:sp>
    </p:spTree>
    <p:extLst>
      <p:ext uri="{BB962C8B-B14F-4D97-AF65-F5344CB8AC3E}">
        <p14:creationId xmlns:p14="http://schemas.microsoft.com/office/powerpoint/2010/main" val="2018079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70C5AC6-987F-4CCF-A67D-16DE323FD2E7}" type="datetime1">
              <a:rPr lang="en-GB" smtClean="0">
                <a:solidFill>
                  <a:srgbClr val="E3DED1"/>
                </a:solidFill>
              </a:rPr>
              <a:t>22/10/2019</a:t>
            </a:fld>
            <a:endParaRPr lang="en-GB">
              <a:solidFill>
                <a:srgbClr val="E3DED1"/>
              </a:solidFill>
            </a:endParaRPr>
          </a:p>
        </p:txBody>
      </p:sp>
      <p:sp>
        <p:nvSpPr>
          <p:cNvPr id="8" name="Footer Placeholder 7"/>
          <p:cNvSpPr>
            <a:spLocks noGrp="1"/>
          </p:cNvSpPr>
          <p:nvPr>
            <p:ph type="ftr" sz="quarter" idx="11"/>
          </p:nvPr>
        </p:nvSpPr>
        <p:spPr/>
        <p:txBody>
          <a:bodyPr/>
          <a:lstStyle/>
          <a:p>
            <a:r>
              <a:rPr lang="en-GB" smtClean="0">
                <a:solidFill>
                  <a:srgbClr val="E3DED1"/>
                </a:solidFill>
              </a:rPr>
              <a:t>The ASD Girls’ Wellbeing Toolkit © Tina Rae &amp; Amy Such, 2019</a:t>
            </a:r>
            <a:endParaRPr lang="en-GB">
              <a:solidFill>
                <a:srgbClr val="E3DED1"/>
              </a:solidFill>
            </a:endParaRPr>
          </a:p>
        </p:txBody>
      </p:sp>
      <p:sp>
        <p:nvSpPr>
          <p:cNvPr id="9" name="Slide Number Placeholder 8"/>
          <p:cNvSpPr>
            <a:spLocks noGrp="1"/>
          </p:cNvSpPr>
          <p:nvPr>
            <p:ph type="sldNum" sz="quarter" idx="12"/>
          </p:nvPr>
        </p:nvSpPr>
        <p:spPr/>
        <p:txBody>
          <a:bodyPr/>
          <a:lstStyle/>
          <a:p>
            <a:fld id="{103A4344-291F-4A31-8AD8-A5911D5245CC}" type="slidenum">
              <a:rPr lang="en-GB" smtClean="0"/>
              <a:pPr/>
              <a:t>‹#›</a:t>
            </a:fld>
            <a:endParaRPr lang="en-GB"/>
          </a:p>
        </p:txBody>
      </p:sp>
    </p:spTree>
    <p:extLst>
      <p:ext uri="{BB962C8B-B14F-4D97-AF65-F5344CB8AC3E}">
        <p14:creationId xmlns:p14="http://schemas.microsoft.com/office/powerpoint/2010/main" val="1636704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A5A3122-9420-493D-AC1A-326AF9EB7E0D}" type="datetime1">
              <a:rPr lang="en-GB" smtClean="0">
                <a:solidFill>
                  <a:srgbClr val="E3DED1"/>
                </a:solidFill>
              </a:rPr>
              <a:t>22/10/2019</a:t>
            </a:fld>
            <a:endParaRPr lang="en-GB">
              <a:solidFill>
                <a:srgbClr val="E3DED1"/>
              </a:solidFill>
            </a:endParaRPr>
          </a:p>
        </p:txBody>
      </p:sp>
      <p:sp>
        <p:nvSpPr>
          <p:cNvPr id="4" name="Footer Placeholder 3"/>
          <p:cNvSpPr>
            <a:spLocks noGrp="1"/>
          </p:cNvSpPr>
          <p:nvPr>
            <p:ph type="ftr" sz="quarter" idx="11"/>
          </p:nvPr>
        </p:nvSpPr>
        <p:spPr/>
        <p:txBody>
          <a:bodyPr/>
          <a:lstStyle/>
          <a:p>
            <a:r>
              <a:rPr lang="en-GB" smtClean="0">
                <a:solidFill>
                  <a:srgbClr val="E3DED1"/>
                </a:solidFill>
              </a:rPr>
              <a:t>The ASD Girls’ Wellbeing Toolkit © Tina Rae &amp; Amy Such, 2019</a:t>
            </a:r>
            <a:endParaRPr lang="en-GB">
              <a:solidFill>
                <a:srgbClr val="E3DED1"/>
              </a:solidFill>
            </a:endParaRPr>
          </a:p>
        </p:txBody>
      </p:sp>
      <p:sp>
        <p:nvSpPr>
          <p:cNvPr id="5" name="Slide Number Placeholder 4"/>
          <p:cNvSpPr>
            <a:spLocks noGrp="1"/>
          </p:cNvSpPr>
          <p:nvPr>
            <p:ph type="sldNum" sz="quarter" idx="12"/>
          </p:nvPr>
        </p:nvSpPr>
        <p:spPr/>
        <p:txBody>
          <a:bodyPr/>
          <a:lstStyle/>
          <a:p>
            <a:fld id="{103A4344-291F-4A31-8AD8-A5911D5245CC}" type="slidenum">
              <a:rPr lang="en-GB" smtClean="0"/>
              <a:pPr/>
              <a:t>‹#›</a:t>
            </a:fld>
            <a:endParaRPr lang="en-GB"/>
          </a:p>
        </p:txBody>
      </p:sp>
    </p:spTree>
    <p:extLst>
      <p:ext uri="{BB962C8B-B14F-4D97-AF65-F5344CB8AC3E}">
        <p14:creationId xmlns:p14="http://schemas.microsoft.com/office/powerpoint/2010/main" val="16160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4C3B5-B4EE-44DE-AE91-B051319894C4}" type="datetime1">
              <a:rPr lang="en-GB" smtClean="0">
                <a:solidFill>
                  <a:srgbClr val="E3DED1"/>
                </a:solidFill>
              </a:rPr>
              <a:t>22/10/2019</a:t>
            </a:fld>
            <a:endParaRPr lang="en-GB">
              <a:solidFill>
                <a:srgbClr val="E3DED1"/>
              </a:solidFill>
            </a:endParaRPr>
          </a:p>
        </p:txBody>
      </p:sp>
      <p:sp>
        <p:nvSpPr>
          <p:cNvPr id="3" name="Footer Placeholder 2"/>
          <p:cNvSpPr>
            <a:spLocks noGrp="1"/>
          </p:cNvSpPr>
          <p:nvPr>
            <p:ph type="ftr" sz="quarter" idx="11"/>
          </p:nvPr>
        </p:nvSpPr>
        <p:spPr/>
        <p:txBody>
          <a:bodyPr/>
          <a:lstStyle/>
          <a:p>
            <a:r>
              <a:rPr lang="en-GB" smtClean="0">
                <a:solidFill>
                  <a:srgbClr val="E3DED1"/>
                </a:solidFill>
              </a:rPr>
              <a:t>The ASD Girls’ Wellbeing Toolkit © Tina Rae &amp; Amy Such, 2019</a:t>
            </a:r>
            <a:endParaRPr lang="en-GB">
              <a:solidFill>
                <a:srgbClr val="E3DED1"/>
              </a:solidFill>
            </a:endParaRPr>
          </a:p>
        </p:txBody>
      </p:sp>
      <p:sp>
        <p:nvSpPr>
          <p:cNvPr id="4" name="Slide Number Placeholder 3"/>
          <p:cNvSpPr>
            <a:spLocks noGrp="1"/>
          </p:cNvSpPr>
          <p:nvPr>
            <p:ph type="sldNum" sz="quarter" idx="12"/>
          </p:nvPr>
        </p:nvSpPr>
        <p:spPr/>
        <p:txBody>
          <a:bodyPr/>
          <a:lstStyle/>
          <a:p>
            <a:fld id="{103A4344-291F-4A31-8AD8-A5911D5245CC}" type="slidenum">
              <a:rPr lang="en-GB" smtClean="0"/>
              <a:pPr/>
              <a:t>‹#›</a:t>
            </a:fld>
            <a:endParaRPr lang="en-GB"/>
          </a:p>
        </p:txBody>
      </p:sp>
    </p:spTree>
    <p:extLst>
      <p:ext uri="{BB962C8B-B14F-4D97-AF65-F5344CB8AC3E}">
        <p14:creationId xmlns:p14="http://schemas.microsoft.com/office/powerpoint/2010/main" val="3749373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75426A-52A0-4B91-A528-87C75D430DFF}" type="datetime1">
              <a:rPr lang="en-GB" smtClean="0">
                <a:solidFill>
                  <a:srgbClr val="E3DED1"/>
                </a:solidFill>
              </a:rPr>
              <a:t>22/10/2019</a:t>
            </a:fld>
            <a:endParaRPr lang="en-GB">
              <a:solidFill>
                <a:srgbClr val="E3DED1"/>
              </a:solidFill>
            </a:endParaRPr>
          </a:p>
        </p:txBody>
      </p:sp>
      <p:sp>
        <p:nvSpPr>
          <p:cNvPr id="6" name="Footer Placeholder 5"/>
          <p:cNvSpPr>
            <a:spLocks noGrp="1"/>
          </p:cNvSpPr>
          <p:nvPr>
            <p:ph type="ftr" sz="quarter" idx="11"/>
          </p:nvPr>
        </p:nvSpPr>
        <p:spPr/>
        <p:txBody>
          <a:bodyPr/>
          <a:lstStyle/>
          <a:p>
            <a:r>
              <a:rPr lang="en-GB" smtClean="0">
                <a:solidFill>
                  <a:srgbClr val="E3DED1"/>
                </a:solidFill>
              </a:rPr>
              <a:t>The ASD Girls’ Wellbeing Toolkit © Tina Rae &amp; Amy Such, 2019</a:t>
            </a:r>
            <a:endParaRPr lang="en-GB">
              <a:solidFill>
                <a:srgbClr val="E3DED1"/>
              </a:solidFill>
            </a:endParaRPr>
          </a:p>
        </p:txBody>
      </p:sp>
      <p:sp>
        <p:nvSpPr>
          <p:cNvPr id="7" name="Slide Number Placeholder 6"/>
          <p:cNvSpPr>
            <a:spLocks noGrp="1"/>
          </p:cNvSpPr>
          <p:nvPr>
            <p:ph type="sldNum" sz="quarter" idx="12"/>
          </p:nvPr>
        </p:nvSpPr>
        <p:spPr/>
        <p:txBody>
          <a:bodyPr/>
          <a:lstStyle/>
          <a:p>
            <a:fld id="{103A4344-291F-4A31-8AD8-A5911D5245CC}" type="slidenum">
              <a:rPr lang="en-GB" smtClean="0"/>
              <a:pPr/>
              <a:t>‹#›</a:t>
            </a:fld>
            <a:endParaRPr lang="en-GB"/>
          </a:p>
        </p:txBody>
      </p:sp>
    </p:spTree>
    <p:extLst>
      <p:ext uri="{BB962C8B-B14F-4D97-AF65-F5344CB8AC3E}">
        <p14:creationId xmlns:p14="http://schemas.microsoft.com/office/powerpoint/2010/main" val="3109086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4CC08-6206-475C-9521-B42B58FBB1D9}" type="datetime1">
              <a:rPr lang="en-GB" smtClean="0">
                <a:solidFill>
                  <a:srgbClr val="E3DED1"/>
                </a:solidFill>
              </a:rPr>
              <a:t>22/10/2019</a:t>
            </a:fld>
            <a:endParaRPr lang="en-GB">
              <a:solidFill>
                <a:srgbClr val="E3DED1"/>
              </a:solidFill>
            </a:endParaRPr>
          </a:p>
        </p:txBody>
      </p:sp>
      <p:sp>
        <p:nvSpPr>
          <p:cNvPr id="6" name="Footer Placeholder 5"/>
          <p:cNvSpPr>
            <a:spLocks noGrp="1"/>
          </p:cNvSpPr>
          <p:nvPr>
            <p:ph type="ftr" sz="quarter" idx="11"/>
          </p:nvPr>
        </p:nvSpPr>
        <p:spPr/>
        <p:txBody>
          <a:bodyPr/>
          <a:lstStyle/>
          <a:p>
            <a:r>
              <a:rPr lang="en-GB" smtClean="0">
                <a:solidFill>
                  <a:srgbClr val="E3DED1"/>
                </a:solidFill>
              </a:rPr>
              <a:t>The ASD Girls’ Wellbeing Toolkit © Tina Rae &amp; Amy Such, 2019</a:t>
            </a:r>
            <a:endParaRPr lang="en-GB">
              <a:solidFill>
                <a:srgbClr val="E3DED1"/>
              </a:solidFill>
            </a:endParaRPr>
          </a:p>
        </p:txBody>
      </p:sp>
      <p:sp>
        <p:nvSpPr>
          <p:cNvPr id="7" name="Slide Number Placeholder 6"/>
          <p:cNvSpPr>
            <a:spLocks noGrp="1"/>
          </p:cNvSpPr>
          <p:nvPr>
            <p:ph type="sldNum" sz="quarter" idx="12"/>
          </p:nvPr>
        </p:nvSpPr>
        <p:spPr/>
        <p:txBody>
          <a:bodyPr/>
          <a:lstStyle/>
          <a:p>
            <a:fld id="{103A4344-291F-4A31-8AD8-A5911D5245CC}" type="slidenum">
              <a:rPr lang="en-GB" smtClean="0"/>
              <a:pPr/>
              <a:t>‹#›</a:t>
            </a:fld>
            <a:endParaRPr lang="en-GB"/>
          </a:p>
        </p:txBody>
      </p:sp>
    </p:spTree>
    <p:extLst>
      <p:ext uri="{BB962C8B-B14F-4D97-AF65-F5344CB8AC3E}">
        <p14:creationId xmlns:p14="http://schemas.microsoft.com/office/powerpoint/2010/main" val="2989387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4853D-83B4-43FF-80FD-177D3DE25193}" type="datetime1">
              <a:rPr lang="en-GB" smtClean="0">
                <a:solidFill>
                  <a:srgbClr val="E3DED1"/>
                </a:solidFill>
              </a:rPr>
              <a:t>22/10/2019</a:t>
            </a:fld>
            <a:endParaRPr lang="en-GB">
              <a:solidFill>
                <a:srgbClr val="E3DED1"/>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solidFill>
                  <a:srgbClr val="E3DED1"/>
                </a:solidFill>
              </a:rPr>
              <a:t>The ASD Girls’ Wellbeing Toolkit © Tina Rae &amp; Amy Such, 2019</a:t>
            </a:r>
            <a:endParaRPr lang="en-GB">
              <a:solidFill>
                <a:srgbClr val="E3DED1"/>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A4344-291F-4A31-8AD8-A5911D5245CC}" type="slidenum">
              <a:rPr lang="en-GB" smtClean="0"/>
              <a:pPr/>
              <a:t>‹#›</a:t>
            </a:fld>
            <a:endParaRPr lang="en-GB"/>
          </a:p>
        </p:txBody>
      </p:sp>
    </p:spTree>
    <p:extLst>
      <p:ext uri="{BB962C8B-B14F-4D97-AF65-F5344CB8AC3E}">
        <p14:creationId xmlns:p14="http://schemas.microsoft.com/office/powerpoint/2010/main" val="209681094"/>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20000">
              <a:srgbClr val="B9C5E3"/>
            </a:gs>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340412" cy="1510764"/>
          </a:xfrm>
        </p:spPr>
        <p:txBody>
          <a:bodyPr anchor="b">
            <a:noAutofit/>
          </a:bodyPr>
          <a:lstStyle/>
          <a:p>
            <a:r>
              <a:rPr lang="en-GB" sz="4800" dirty="0" smtClean="0"/>
              <a:t/>
            </a:r>
            <a:br>
              <a:rPr lang="en-GB" sz="4800" dirty="0" smtClean="0"/>
            </a:br>
            <a:r>
              <a:rPr lang="en-GB" sz="4800" dirty="0" smtClean="0"/>
              <a:t>THE ASD GIRLS’ WELLBEING TOOLKIT</a:t>
            </a:r>
            <a:endParaRPr lang="en-GB" sz="4800" dirty="0"/>
          </a:p>
        </p:txBody>
      </p:sp>
      <p:sp>
        <p:nvSpPr>
          <p:cNvPr id="3" name="Content Placeholder 2"/>
          <p:cNvSpPr>
            <a:spLocks noGrp="1"/>
          </p:cNvSpPr>
          <p:nvPr>
            <p:ph idx="1"/>
          </p:nvPr>
        </p:nvSpPr>
        <p:spPr>
          <a:xfrm>
            <a:off x="251521" y="2438400"/>
            <a:ext cx="8412420" cy="3785419"/>
          </a:xfrm>
        </p:spPr>
        <p:txBody>
          <a:bodyPr>
            <a:normAutofit/>
          </a:bodyPr>
          <a:lstStyle/>
          <a:p>
            <a:endParaRPr lang="en-GB" sz="1600" dirty="0"/>
          </a:p>
          <a:p>
            <a:endParaRPr lang="en-GB" sz="1600" dirty="0"/>
          </a:p>
          <a:p>
            <a:pPr marL="0" indent="0" algn="ctr">
              <a:buNone/>
            </a:pPr>
            <a:r>
              <a:rPr lang="en-GB" sz="3600" dirty="0" smtClean="0"/>
              <a:t>AN EVIDENCE-BASED INTERVENTION PROMOTING MENTAL , PHYSICAL &amp; EMOTIONAL HEALTH</a:t>
            </a:r>
          </a:p>
          <a:p>
            <a:pPr marL="0" indent="0" algn="ctr">
              <a:buNone/>
            </a:pPr>
            <a:r>
              <a:rPr lang="en-GB" sz="3600" dirty="0" smtClean="0"/>
              <a:t>TINA RAE &amp; AMY SUCH</a:t>
            </a:r>
            <a:endParaRPr lang="en-GB" sz="3600" dirty="0"/>
          </a:p>
        </p:txBody>
      </p:sp>
      <p:sp>
        <p:nvSpPr>
          <p:cNvPr id="4" name="Footer Placeholder 3"/>
          <p:cNvSpPr>
            <a:spLocks noGrp="1"/>
          </p:cNvSpPr>
          <p:nvPr>
            <p:ph type="ftr" sz="quarter" idx="11"/>
          </p:nvPr>
        </p:nvSpPr>
        <p:spPr>
          <a:xfrm>
            <a:off x="251520" y="6356351"/>
            <a:ext cx="8640959" cy="365125"/>
          </a:xfrm>
        </p:spPr>
        <p:txBody>
          <a:bodyPr/>
          <a:lstStyle/>
          <a:p>
            <a:pPr>
              <a:defRPr/>
            </a:pPr>
            <a:r>
              <a:rPr lang="en-GB" sz="1400" dirty="0" smtClean="0">
                <a:solidFill>
                  <a:schemeClr val="tx1"/>
                </a:solidFill>
              </a:rPr>
              <a:t>The ASD Girls’ Wellbeing Toolkit </a:t>
            </a:r>
            <a:r>
              <a:rPr lang="en-GB" sz="1400" dirty="0">
                <a:solidFill>
                  <a:schemeClr val="tx1"/>
                </a:solidFill>
              </a:rPr>
              <a:t>© Tina Rae &amp; </a:t>
            </a:r>
            <a:r>
              <a:rPr lang="en-GB" sz="1400" dirty="0" smtClean="0">
                <a:solidFill>
                  <a:schemeClr val="tx1"/>
                </a:solidFill>
              </a:rPr>
              <a:t>Amy Such, 2019</a:t>
            </a:r>
            <a:endParaRPr lang="en-GB" sz="1400" dirty="0">
              <a:solidFill>
                <a:schemeClr val="tx1"/>
              </a:solidFill>
            </a:endParaRPr>
          </a:p>
        </p:txBody>
      </p:sp>
    </p:spTree>
    <p:extLst>
      <p:ext uri="{BB962C8B-B14F-4D97-AF65-F5344CB8AC3E}">
        <p14:creationId xmlns:p14="http://schemas.microsoft.com/office/powerpoint/2010/main" val="2455175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5218" y="188640"/>
            <a:ext cx="3413564" cy="1008112"/>
          </a:xfrm>
        </p:spPr>
        <p:txBody>
          <a:bodyPr>
            <a:normAutofit/>
          </a:bodyPr>
          <a:lstStyle/>
          <a:p>
            <a:r>
              <a:rPr lang="en-GB" altLang="en-US" dirty="0">
                <a:solidFill>
                  <a:srgbClr val="FFFFFF"/>
                </a:solidFill>
              </a:rPr>
              <a:t>Activity </a:t>
            </a:r>
            <a:endParaRPr lang="en-GB" dirty="0">
              <a:solidFill>
                <a:srgbClr val="FFFFFF"/>
              </a:solidFill>
            </a:endParaRPr>
          </a:p>
        </p:txBody>
      </p:sp>
      <p:sp>
        <p:nvSpPr>
          <p:cNvPr id="3" name="Content Placeholder 2"/>
          <p:cNvSpPr>
            <a:spLocks noGrp="1"/>
          </p:cNvSpPr>
          <p:nvPr>
            <p:ph idx="1"/>
          </p:nvPr>
        </p:nvSpPr>
        <p:spPr>
          <a:xfrm>
            <a:off x="611560" y="1412776"/>
            <a:ext cx="8122999" cy="1332975"/>
          </a:xfrm>
        </p:spPr>
        <p:txBody>
          <a:bodyPr anchor="ctr">
            <a:normAutofit lnSpcReduction="10000"/>
          </a:bodyPr>
          <a:lstStyle/>
          <a:p>
            <a:pPr marL="0" indent="0">
              <a:buNone/>
            </a:pPr>
            <a:r>
              <a:rPr lang="en-GB" altLang="en-US" sz="2800" dirty="0">
                <a:solidFill>
                  <a:srgbClr val="FFFFFF"/>
                </a:solidFill>
                <a:cs typeface="Arial" charset="0"/>
              </a:rPr>
              <a:t>In pairs, discuss the different types of mental health problems that children and young people </a:t>
            </a:r>
            <a:r>
              <a:rPr lang="en-GB" altLang="en-US" sz="2800" dirty="0" smtClean="0">
                <a:solidFill>
                  <a:srgbClr val="FFFFFF"/>
                </a:solidFill>
                <a:cs typeface="Arial" charset="0"/>
              </a:rPr>
              <a:t>may </a:t>
            </a:r>
            <a:r>
              <a:rPr lang="en-GB" altLang="en-US" sz="2800" dirty="0">
                <a:solidFill>
                  <a:srgbClr val="FFFFFF"/>
                </a:solidFill>
                <a:cs typeface="Arial" charset="0"/>
              </a:rPr>
              <a:t>experience </a:t>
            </a:r>
            <a:r>
              <a:rPr lang="en-GB" altLang="en-US" sz="2800" dirty="0" smtClean="0">
                <a:solidFill>
                  <a:srgbClr val="FFFFFF"/>
                </a:solidFill>
                <a:cs typeface="Arial" charset="0"/>
              </a:rPr>
              <a:t>in school throughout </a:t>
            </a:r>
            <a:r>
              <a:rPr lang="en-GB" altLang="en-US" sz="2800" dirty="0">
                <a:solidFill>
                  <a:srgbClr val="FFFFFF"/>
                </a:solidFill>
                <a:cs typeface="Arial" charset="0"/>
              </a:rPr>
              <a:t>their </a:t>
            </a:r>
            <a:r>
              <a:rPr lang="en-GB" altLang="en-US" sz="2800" dirty="0" smtClean="0">
                <a:solidFill>
                  <a:srgbClr val="FFFFFF"/>
                </a:solidFill>
                <a:cs typeface="Arial" charset="0"/>
              </a:rPr>
              <a:t>education.</a:t>
            </a:r>
            <a:endParaRPr lang="en-GB" altLang="en-US" sz="2800" dirty="0">
              <a:solidFill>
                <a:srgbClr val="FFFFFF"/>
              </a:solidFill>
              <a:cs typeface="Arial" charset="0"/>
            </a:endParaRPr>
          </a:p>
        </p:txBody>
      </p:sp>
      <p:sp>
        <p:nvSpPr>
          <p:cNvPr id="4" name="Footer Placeholder 3"/>
          <p:cNvSpPr>
            <a:spLocks noGrp="1"/>
          </p:cNvSpPr>
          <p:nvPr>
            <p:ph type="ftr" sz="quarter" idx="11"/>
          </p:nvPr>
        </p:nvSpPr>
        <p:spPr>
          <a:xfrm>
            <a:off x="251520" y="6356350"/>
            <a:ext cx="8640960"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2864701"/>
            <a:ext cx="5184576" cy="3456384"/>
          </a:xfrm>
          <a:prstGeom prst="rect">
            <a:avLst/>
          </a:prstGeom>
        </p:spPr>
      </p:pic>
    </p:spTree>
    <p:extLst>
      <p:ext uri="{BB962C8B-B14F-4D97-AF65-F5344CB8AC3E}">
        <p14:creationId xmlns:p14="http://schemas.microsoft.com/office/powerpoint/2010/main" val="3670112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xmlns="" id="{A8E64015-72E3-4105-A6D2-CB5E76B51222}"/>
              </a:ext>
            </a:extLst>
          </p:cNvPr>
          <p:cNvSpPr>
            <a:spLocks noGrp="1" noChangeArrowheads="1"/>
          </p:cNvSpPr>
          <p:nvPr>
            <p:ph type="title"/>
          </p:nvPr>
        </p:nvSpPr>
        <p:spPr>
          <a:xfrm>
            <a:off x="107504" y="476672"/>
            <a:ext cx="8784976" cy="792088"/>
          </a:xfrm>
        </p:spPr>
        <p:txBody>
          <a:bodyPr vert="horz" lIns="91440" tIns="45720" rIns="91440" bIns="45720" rtlCol="0" anchor="t">
            <a:normAutofit/>
          </a:bodyPr>
          <a:lstStyle/>
          <a:p>
            <a:pPr defTabSz="914400"/>
            <a:r>
              <a:rPr lang="en-US" altLang="en-US" sz="4200" kern="1200" dirty="0">
                <a:latin typeface="+mj-lt"/>
                <a:ea typeface="+mj-ea"/>
                <a:cs typeface="+mj-cs"/>
              </a:rPr>
              <a:t>What are we REALLY trying to prevent</a:t>
            </a:r>
            <a:r>
              <a:rPr lang="en-US" altLang="en-US" sz="4200" kern="1200" dirty="0" smtClean="0">
                <a:latin typeface="+mj-lt"/>
                <a:ea typeface="+mj-ea"/>
                <a:cs typeface="+mj-cs"/>
              </a:rPr>
              <a:t>?</a:t>
            </a:r>
            <a:endParaRPr lang="en-US" altLang="en-US" sz="4200" kern="1200" dirty="0">
              <a:solidFill>
                <a:srgbClr val="FFFFFF"/>
              </a:solidFill>
              <a:latin typeface="+mj-lt"/>
              <a:ea typeface="+mj-ea"/>
              <a:cs typeface="+mj-cs"/>
            </a:endParaRPr>
          </a:p>
        </p:txBody>
      </p:sp>
      <p:sp>
        <p:nvSpPr>
          <p:cNvPr id="24598" name="Content Placeholder 24587">
            <a:extLst>
              <a:ext uri="{FF2B5EF4-FFF2-40B4-BE49-F238E27FC236}">
                <a16:creationId xmlns:a16="http://schemas.microsoft.com/office/drawing/2014/main" xmlns="" id="{E1B9C3B6-E33F-46F4-B149-B37916390B6A}"/>
              </a:ext>
            </a:extLst>
          </p:cNvPr>
          <p:cNvSpPr>
            <a:spLocks noGrp="1"/>
          </p:cNvSpPr>
          <p:nvPr>
            <p:ph idx="1"/>
          </p:nvPr>
        </p:nvSpPr>
        <p:spPr>
          <a:xfrm>
            <a:off x="2147517" y="5589240"/>
            <a:ext cx="4848965" cy="602551"/>
          </a:xfrm>
        </p:spPr>
        <p:txBody>
          <a:bodyPr vert="horz" lIns="91440" tIns="45720" rIns="91440" bIns="45720" rtlCol="0">
            <a:noAutofit/>
          </a:bodyPr>
          <a:lstStyle/>
          <a:p>
            <a:pPr marL="0" indent="0" algn="ctr" defTabSz="914400">
              <a:spcBef>
                <a:spcPts val="1000"/>
              </a:spcBef>
              <a:buNone/>
            </a:pPr>
            <a:r>
              <a:rPr lang="en-US" sz="3600" kern="1200" dirty="0">
                <a:latin typeface="+mn-lt"/>
                <a:ea typeface="+mn-ea"/>
                <a:cs typeface="+mn-cs"/>
              </a:rPr>
              <a:t>What do you think?</a:t>
            </a:r>
          </a:p>
        </p:txBody>
      </p:sp>
      <p:sp>
        <p:nvSpPr>
          <p:cNvPr id="2" name="Footer Placeholder 1"/>
          <p:cNvSpPr>
            <a:spLocks noGrp="1"/>
          </p:cNvSpPr>
          <p:nvPr>
            <p:ph type="ftr" sz="quarter" idx="11"/>
          </p:nvPr>
        </p:nvSpPr>
        <p:spPr>
          <a:xfrm>
            <a:off x="238227" y="6356350"/>
            <a:ext cx="8665308"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8857" y="1605156"/>
            <a:ext cx="5186286" cy="3647688"/>
          </a:xfrm>
          <a:prstGeom prst="rect">
            <a:avLst/>
          </a:prstGeom>
        </p:spPr>
      </p:pic>
    </p:spTree>
    <p:extLst>
      <p:ext uri="{BB962C8B-B14F-4D97-AF65-F5344CB8AC3E}">
        <p14:creationId xmlns:p14="http://schemas.microsoft.com/office/powerpoint/2010/main" val="4267194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xmlns="" id="{691F68CF-E657-46F9-A84A-B77B624555A1}"/>
              </a:ext>
            </a:extLst>
          </p:cNvPr>
          <p:cNvSpPr>
            <a:spLocks noGrp="1"/>
          </p:cNvSpPr>
          <p:nvPr>
            <p:ph type="title"/>
          </p:nvPr>
        </p:nvSpPr>
        <p:spPr>
          <a:xfrm>
            <a:off x="251520" y="287338"/>
            <a:ext cx="8640960" cy="1449387"/>
          </a:xfrm>
        </p:spPr>
        <p:txBody>
          <a:bodyPr anchor="t">
            <a:normAutofit fontScale="90000"/>
          </a:bodyPr>
          <a:lstStyle/>
          <a:p>
            <a:pPr>
              <a:defRPr/>
            </a:pPr>
            <a:r>
              <a:rPr lang="en-GB" altLang="en-US" sz="4900" dirty="0" smtClean="0">
                <a:latin typeface="Calibri" panose="020F0502020204030204" pitchFamily="34" charset="0"/>
                <a:cs typeface="Calibri" panose="020F0502020204030204" pitchFamily="34" charset="0"/>
              </a:rPr>
              <a:t>NCB </a:t>
            </a:r>
            <a:r>
              <a:rPr lang="en-GB" altLang="en-US" sz="4900" dirty="0">
                <a:latin typeface="Calibri" panose="020F0502020204030204" pitchFamily="34" charset="0"/>
                <a:cs typeface="Calibri" panose="020F0502020204030204" pitchFamily="34" charset="0"/>
              </a:rPr>
              <a:t>R</a:t>
            </a:r>
            <a:r>
              <a:rPr lang="en-GB" altLang="en-US" sz="4900" dirty="0" smtClean="0">
                <a:latin typeface="Calibri" panose="020F0502020204030204" pitchFamily="34" charset="0"/>
                <a:cs typeface="Calibri" panose="020F0502020204030204" pitchFamily="34" charset="0"/>
              </a:rPr>
              <a:t>eport 2017</a:t>
            </a:r>
            <a:br>
              <a:rPr lang="en-GB" altLang="en-US" sz="4900" dirty="0" smtClean="0">
                <a:latin typeface="Calibri" panose="020F0502020204030204" pitchFamily="34" charset="0"/>
                <a:cs typeface="Calibri" panose="020F0502020204030204" pitchFamily="34" charset="0"/>
              </a:rPr>
            </a:br>
            <a:r>
              <a:rPr lang="en-GB" altLang="en-US" sz="3600" dirty="0" smtClean="0">
                <a:latin typeface="Calibri" panose="020F0502020204030204" pitchFamily="34" charset="0"/>
                <a:cs typeface="Calibri" panose="020F0502020204030204" pitchFamily="34" charset="0"/>
              </a:rPr>
              <a:t>1 </a:t>
            </a:r>
            <a:r>
              <a:rPr lang="en-GB" altLang="en-US" sz="3600" dirty="0">
                <a:latin typeface="Calibri" panose="020F0502020204030204" pitchFamily="34" charset="0"/>
                <a:cs typeface="Calibri" panose="020F0502020204030204" pitchFamily="34" charset="0"/>
              </a:rPr>
              <a:t>in 4 </a:t>
            </a:r>
            <a:r>
              <a:rPr lang="en-GB" altLang="en-US" sz="3600" dirty="0" smtClean="0">
                <a:latin typeface="Calibri" panose="020F0502020204030204" pitchFamily="34" charset="0"/>
                <a:cs typeface="Calibri" panose="020F0502020204030204" pitchFamily="34" charset="0"/>
              </a:rPr>
              <a:t>of 14 </a:t>
            </a:r>
            <a:r>
              <a:rPr lang="en-GB" altLang="en-US" sz="3600" dirty="0">
                <a:latin typeface="Calibri" panose="020F0502020204030204" pitchFamily="34" charset="0"/>
                <a:cs typeface="Calibri" panose="020F0502020204030204" pitchFamily="34" charset="0"/>
              </a:rPr>
              <a:t>year old girls </a:t>
            </a:r>
            <a:r>
              <a:rPr lang="en-GB" altLang="en-US" sz="3600" dirty="0" smtClean="0">
                <a:latin typeface="Calibri" panose="020F0502020204030204" pitchFamily="34" charset="0"/>
                <a:cs typeface="Calibri" panose="020F0502020204030204" pitchFamily="34" charset="0"/>
              </a:rPr>
              <a:t>are displaying </a:t>
            </a:r>
            <a:r>
              <a:rPr lang="en-GB" altLang="en-US" sz="3600" dirty="0">
                <a:latin typeface="Calibri" panose="020F0502020204030204" pitchFamily="34" charset="0"/>
                <a:cs typeface="Calibri" panose="020F0502020204030204" pitchFamily="34" charset="0"/>
              </a:rPr>
              <a:t>symptoms of depression</a:t>
            </a:r>
          </a:p>
        </p:txBody>
      </p:sp>
      <p:sp>
        <p:nvSpPr>
          <p:cNvPr id="12292" name="Content Placeholder 2">
            <a:extLst>
              <a:ext uri="{FF2B5EF4-FFF2-40B4-BE49-F238E27FC236}">
                <a16:creationId xmlns:a16="http://schemas.microsoft.com/office/drawing/2014/main" xmlns="" id="{7DF6DD6C-8270-4BBB-A2AB-F3ADBC4A2B82}"/>
              </a:ext>
            </a:extLst>
          </p:cNvPr>
          <p:cNvSpPr>
            <a:spLocks noGrp="1" noChangeArrowheads="1"/>
          </p:cNvSpPr>
          <p:nvPr>
            <p:ph idx="1"/>
          </p:nvPr>
        </p:nvSpPr>
        <p:spPr>
          <a:xfrm>
            <a:off x="323528" y="2060848"/>
            <a:ext cx="8424935" cy="4248472"/>
          </a:xfrm>
        </p:spPr>
        <p:txBody>
          <a:bodyPr>
            <a:noAutofit/>
          </a:bodyPr>
          <a:lstStyle/>
          <a:p>
            <a:pPr marL="0" indent="0">
              <a:buFont typeface="Wingdings" panose="05000000000000000000" pitchFamily="2" charset="2"/>
              <a:buNone/>
            </a:pPr>
            <a:r>
              <a:rPr lang="en-GB" altLang="en-US" sz="2400" dirty="0">
                <a:latin typeface="Calibri" panose="020F0502020204030204" pitchFamily="34" charset="0"/>
                <a:ea typeface="Cambria" panose="02040503050406030204" pitchFamily="18" charset="0"/>
                <a:cs typeface="Calibri" panose="020F0502020204030204" pitchFamily="34" charset="0"/>
              </a:rPr>
              <a:t>Children and young people's mental health is one of the most challenging health issues of our times. It is estimated that half of all mental health problems emerge before the age of 14, with three quarters having appeared by the age of 24 (Kessler </a:t>
            </a:r>
            <a:r>
              <a:rPr lang="en-GB" altLang="en-US" sz="2400" dirty="0" smtClean="0">
                <a:latin typeface="Calibri" panose="020F0502020204030204" pitchFamily="34" charset="0"/>
                <a:ea typeface="Cambria" panose="02040503050406030204" pitchFamily="18" charset="0"/>
                <a:cs typeface="Calibri" panose="020F0502020204030204" pitchFamily="34" charset="0"/>
              </a:rPr>
              <a:t>et al, 2005</a:t>
            </a:r>
            <a:r>
              <a:rPr lang="en-GB" altLang="en-US" sz="2400" dirty="0">
                <a:latin typeface="Calibri" panose="020F0502020204030204" pitchFamily="34" charset="0"/>
                <a:ea typeface="Cambria" panose="02040503050406030204" pitchFamily="18" charset="0"/>
                <a:cs typeface="Calibri" panose="020F0502020204030204" pitchFamily="34" charset="0"/>
              </a:rPr>
              <a:t>). The serious consequences of emotional and behavioural problems for children and young people’s life outcomes in many domains, and even their life expectancy, are well-documented (Goodman </a:t>
            </a:r>
            <a:r>
              <a:rPr lang="en-GB" altLang="en-US" sz="2400" dirty="0" smtClean="0">
                <a:latin typeface="Calibri" panose="020F0502020204030204" pitchFamily="34" charset="0"/>
                <a:ea typeface="Cambria" panose="02040503050406030204" pitchFamily="18" charset="0"/>
                <a:cs typeface="Calibri" panose="020F0502020204030204" pitchFamily="34" charset="0"/>
              </a:rPr>
              <a:t>et al, 2011</a:t>
            </a:r>
            <a:r>
              <a:rPr lang="en-GB" altLang="en-US" sz="2400" dirty="0">
                <a:latin typeface="Calibri" panose="020F0502020204030204" pitchFamily="34" charset="0"/>
                <a:ea typeface="Cambria" panose="02040503050406030204" pitchFamily="18" charset="0"/>
                <a:cs typeface="Calibri" panose="020F0502020204030204" pitchFamily="34" charset="0"/>
              </a:rPr>
              <a:t>; Richards </a:t>
            </a:r>
            <a:r>
              <a:rPr lang="en-GB" altLang="en-US" sz="2400" dirty="0" smtClean="0">
                <a:latin typeface="Calibri" panose="020F0502020204030204" pitchFamily="34" charset="0"/>
                <a:ea typeface="Cambria" panose="02040503050406030204" pitchFamily="18" charset="0"/>
                <a:cs typeface="Calibri" panose="020F0502020204030204" pitchFamily="34" charset="0"/>
              </a:rPr>
              <a:t>et al, 2009</a:t>
            </a:r>
            <a:r>
              <a:rPr lang="en-GB" altLang="en-US" sz="2400" dirty="0">
                <a:latin typeface="Calibri" panose="020F0502020204030204" pitchFamily="34" charset="0"/>
                <a:ea typeface="Cambria" panose="02040503050406030204" pitchFamily="18" charset="0"/>
                <a:cs typeface="Calibri" panose="020F0502020204030204" pitchFamily="34" charset="0"/>
              </a:rPr>
              <a:t>). The use of effective, evidence-based interventions with children, young people and families can help to avert such consequences and save public </a:t>
            </a:r>
            <a:r>
              <a:rPr lang="en-GB" altLang="en-US" sz="2400" dirty="0" smtClean="0">
                <a:latin typeface="Calibri" panose="020F0502020204030204" pitchFamily="34" charset="0"/>
                <a:ea typeface="Cambria" panose="02040503050406030204" pitchFamily="18" charset="0"/>
                <a:cs typeface="Calibri" panose="020F0502020204030204" pitchFamily="34" charset="0"/>
              </a:rPr>
              <a:t>money </a:t>
            </a:r>
            <a:r>
              <a:rPr lang="en-GB" altLang="en-US" sz="2400" dirty="0">
                <a:latin typeface="Calibri" panose="020F0502020204030204" pitchFamily="34" charset="0"/>
                <a:ea typeface="Cambria" panose="02040503050406030204" pitchFamily="18" charset="0"/>
                <a:cs typeface="Calibri" panose="020F0502020204030204" pitchFamily="34" charset="0"/>
              </a:rPr>
              <a:t>(Khan 2016</a:t>
            </a:r>
            <a:r>
              <a:rPr lang="en-GB" altLang="en-US" sz="2400" dirty="0" smtClean="0">
                <a:latin typeface="Calibri" panose="020F0502020204030204" pitchFamily="34" charset="0"/>
                <a:ea typeface="Cambria" panose="02040503050406030204" pitchFamily="18" charset="0"/>
                <a:cs typeface="Calibri" panose="020F0502020204030204" pitchFamily="34" charset="0"/>
              </a:rPr>
              <a:t>).</a:t>
            </a:r>
            <a:endParaRPr lang="en-GB" altLang="en-US" sz="2400" dirty="0">
              <a:latin typeface="Calibri" panose="020F0502020204030204" pitchFamily="34" charset="0"/>
              <a:ea typeface="Cambria" panose="02040503050406030204" pitchFamily="18" charset="0"/>
              <a:cs typeface="Calibri" panose="020F0502020204030204" pitchFamily="34" charset="0"/>
            </a:endParaRPr>
          </a:p>
        </p:txBody>
      </p:sp>
      <p:sp>
        <p:nvSpPr>
          <p:cNvPr id="2" name="Footer Placeholder 1"/>
          <p:cNvSpPr>
            <a:spLocks noGrp="1"/>
          </p:cNvSpPr>
          <p:nvPr>
            <p:ph type="ftr" sz="quarter" idx="11"/>
          </p:nvPr>
        </p:nvSpPr>
        <p:spPr>
          <a:xfrm>
            <a:off x="251520" y="6356350"/>
            <a:ext cx="8640960"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62CF490D-4AD3-4C0F-9DD4-FFDC67311FE6}"/>
              </a:ext>
            </a:extLst>
          </p:cNvPr>
          <p:cNvSpPr>
            <a:spLocks noGrp="1" noChangeArrowheads="1"/>
          </p:cNvSpPr>
          <p:nvPr>
            <p:ph type="title"/>
          </p:nvPr>
        </p:nvSpPr>
        <p:spPr>
          <a:xfrm>
            <a:off x="4283968" y="260648"/>
            <a:ext cx="3960440" cy="792088"/>
          </a:xfrm>
        </p:spPr>
        <p:txBody>
          <a:bodyPr anchor="t"/>
          <a:lstStyle/>
          <a:p>
            <a:r>
              <a:rPr lang="en-GB" altLang="en-US" dirty="0"/>
              <a:t>The statistics</a:t>
            </a:r>
          </a:p>
        </p:txBody>
      </p:sp>
      <p:sp>
        <p:nvSpPr>
          <p:cNvPr id="3" name="Content Placeholder 2">
            <a:extLst>
              <a:ext uri="{FF2B5EF4-FFF2-40B4-BE49-F238E27FC236}">
                <a16:creationId xmlns:a16="http://schemas.microsoft.com/office/drawing/2014/main" xmlns="" id="{20F6B8C1-16CF-4A76-A546-E396944C257A}"/>
              </a:ext>
            </a:extLst>
          </p:cNvPr>
          <p:cNvSpPr>
            <a:spLocks noGrp="1"/>
          </p:cNvSpPr>
          <p:nvPr>
            <p:ph idx="1"/>
          </p:nvPr>
        </p:nvSpPr>
        <p:spPr>
          <a:xfrm>
            <a:off x="3923928" y="980728"/>
            <a:ext cx="5136828" cy="4383782"/>
          </a:xfrm>
        </p:spPr>
        <p:txBody>
          <a:bodyPr>
            <a:noAutofit/>
          </a:bodyPr>
          <a:lstStyle/>
          <a:p>
            <a:pPr marL="0" indent="0">
              <a:buNone/>
              <a:defRPr/>
            </a:pPr>
            <a:r>
              <a:rPr lang="en-GB" sz="2000" dirty="0"/>
              <a:t>Nearly a quarter of 14-year-old girls </a:t>
            </a:r>
            <a:r>
              <a:rPr lang="en-GB" sz="2000" dirty="0" smtClean="0"/>
              <a:t>self-harm. </a:t>
            </a:r>
            <a:r>
              <a:rPr lang="en-GB" sz="2000" dirty="0"/>
              <a:t>The Children's Society is calling for more to be done to support the mental health of teenagers. More than 11,000 children took part in the charity's annual Good Childhood Report, which showed that 22% of girls said they had self-harmed in the last year and overall one in six (16%) reported self-harming at that age.</a:t>
            </a:r>
          </a:p>
          <a:p>
            <a:pPr marL="0" indent="0">
              <a:buNone/>
              <a:defRPr/>
            </a:pPr>
            <a:endParaRPr lang="en-GB" sz="2000" dirty="0" smtClean="0"/>
          </a:p>
          <a:p>
            <a:pPr marL="0" indent="0">
              <a:buNone/>
              <a:defRPr/>
            </a:pPr>
            <a:r>
              <a:rPr lang="en-GB" sz="2000" dirty="0" smtClean="0"/>
              <a:t>Based </a:t>
            </a:r>
            <a:r>
              <a:rPr lang="en-GB" sz="2000" dirty="0"/>
              <a:t>on these figures, The Children's Society estimates that nearly 110,000 children aged 14 may have self-harmed across the UK during the same 12-month period, including 76,000 girls and 33,000 boys.</a:t>
            </a:r>
          </a:p>
          <a:p>
            <a:pPr marL="0" indent="0" algn="r">
              <a:buNone/>
              <a:defRPr/>
            </a:pPr>
            <a:r>
              <a:rPr lang="en-GB" sz="2000" dirty="0"/>
              <a:t>BBC N</a:t>
            </a:r>
            <a:r>
              <a:rPr lang="en-GB" sz="2000" dirty="0" smtClean="0"/>
              <a:t>ews 29.8.18</a:t>
            </a:r>
          </a:p>
          <a:p>
            <a:pPr marL="0" indent="0">
              <a:buNone/>
              <a:defRPr/>
            </a:pPr>
            <a:endParaRPr lang="en-GB" sz="2000" b="1" dirty="0"/>
          </a:p>
        </p:txBody>
      </p:sp>
      <p:sp>
        <p:nvSpPr>
          <p:cNvPr id="2" name="Footer Placeholder 1"/>
          <p:cNvSpPr>
            <a:spLocks noGrp="1"/>
          </p:cNvSpPr>
          <p:nvPr>
            <p:ph type="ftr" sz="quarter" idx="11"/>
          </p:nvPr>
        </p:nvSpPr>
        <p:spPr>
          <a:xfrm>
            <a:off x="3490912" y="6356350"/>
            <a:ext cx="5473575"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587" r="15716"/>
          <a:stretch/>
        </p:blipFill>
        <p:spPr>
          <a:xfrm>
            <a:off x="12711" y="0"/>
            <a:ext cx="3915244"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46CA437A-2E98-4874-B8D4-FBD463418272}"/>
              </a:ext>
            </a:extLst>
          </p:cNvPr>
          <p:cNvSpPr>
            <a:spLocks noGrp="1" noChangeArrowheads="1"/>
          </p:cNvSpPr>
          <p:nvPr>
            <p:ph type="title"/>
          </p:nvPr>
        </p:nvSpPr>
        <p:spPr>
          <a:xfrm>
            <a:off x="1110444" y="332656"/>
            <a:ext cx="6923112" cy="706090"/>
          </a:xfrm>
        </p:spPr>
        <p:txBody>
          <a:bodyPr anchor="t">
            <a:noAutofit/>
          </a:bodyPr>
          <a:lstStyle/>
          <a:p>
            <a:r>
              <a:rPr lang="en-GB" altLang="en-US" dirty="0"/>
              <a:t>The facts</a:t>
            </a:r>
          </a:p>
        </p:txBody>
      </p:sp>
      <p:sp>
        <p:nvSpPr>
          <p:cNvPr id="14339" name="Content Placeholder 2">
            <a:extLst>
              <a:ext uri="{FF2B5EF4-FFF2-40B4-BE49-F238E27FC236}">
                <a16:creationId xmlns:a16="http://schemas.microsoft.com/office/drawing/2014/main" xmlns="" id="{0042AFD5-B540-4245-9F42-0EA4459D483A}"/>
              </a:ext>
            </a:extLst>
          </p:cNvPr>
          <p:cNvSpPr>
            <a:spLocks noGrp="1" noChangeArrowheads="1"/>
          </p:cNvSpPr>
          <p:nvPr>
            <p:ph idx="1"/>
          </p:nvPr>
        </p:nvSpPr>
        <p:spPr>
          <a:xfrm>
            <a:off x="468313" y="1268413"/>
            <a:ext cx="8218487" cy="4464843"/>
          </a:xfrm>
        </p:spPr>
        <p:txBody>
          <a:bodyPr/>
          <a:lstStyle/>
          <a:p>
            <a:r>
              <a:rPr lang="en-GB" altLang="en-US" sz="2400" dirty="0"/>
              <a:t>FACT 1: The rise in hospital admissions shows rates of </a:t>
            </a:r>
            <a:r>
              <a:rPr lang="en-GB" altLang="en-US" sz="2400" dirty="0" smtClean="0"/>
              <a:t>self-harm </a:t>
            </a:r>
            <a:r>
              <a:rPr lang="en-GB" altLang="en-US" sz="2400" dirty="0"/>
              <a:t>are going up.</a:t>
            </a:r>
          </a:p>
          <a:p>
            <a:r>
              <a:rPr lang="en-GB" altLang="en-US" sz="2400" dirty="0"/>
              <a:t>FACT 2: The most common form is cutting, followed by overdosing, burning and strangulation.</a:t>
            </a:r>
          </a:p>
          <a:p>
            <a:r>
              <a:rPr lang="en-GB" altLang="en-US" sz="2400" dirty="0"/>
              <a:t>FACT 3: Anonymous surveys show 1 in 10 young people have tried to hurt themselves at some point.</a:t>
            </a:r>
          </a:p>
          <a:p>
            <a:r>
              <a:rPr lang="en-GB" altLang="en-US" sz="2400" dirty="0"/>
              <a:t>FACT 4: Most common reasons are family difficulties followed by body image and work or school pressure. </a:t>
            </a:r>
          </a:p>
          <a:p>
            <a:r>
              <a:rPr lang="en-GB" altLang="en-US" sz="2400" dirty="0"/>
              <a:t>FACT 5: Most young people who </a:t>
            </a:r>
            <a:r>
              <a:rPr lang="en-GB" altLang="en-US" sz="2400" dirty="0" smtClean="0"/>
              <a:t>self-harm </a:t>
            </a:r>
            <a:r>
              <a:rPr lang="en-GB" altLang="en-US" sz="2400" dirty="0"/>
              <a:t>say they do it to cope with their emotions, not as a plea for help or a failed suicide attempt.</a:t>
            </a:r>
          </a:p>
        </p:txBody>
      </p:sp>
      <p:sp>
        <p:nvSpPr>
          <p:cNvPr id="2" name="Footer Placeholder 1"/>
          <p:cNvSpPr>
            <a:spLocks noGrp="1"/>
          </p:cNvSpPr>
          <p:nvPr>
            <p:ph type="ftr" sz="quarter" idx="11"/>
          </p:nvPr>
        </p:nvSpPr>
        <p:spPr>
          <a:xfrm>
            <a:off x="251520" y="6356350"/>
            <a:ext cx="8640960"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28588" y="6356350"/>
            <a:ext cx="9272588"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sp>
        <p:nvSpPr>
          <p:cNvPr id="4" name="TextBox 3"/>
          <p:cNvSpPr txBox="1"/>
          <p:nvPr/>
        </p:nvSpPr>
        <p:spPr>
          <a:xfrm>
            <a:off x="323528" y="5469769"/>
            <a:ext cx="8496944" cy="769441"/>
          </a:xfrm>
          <a:prstGeom prst="rect">
            <a:avLst/>
          </a:prstGeom>
          <a:noFill/>
        </p:spPr>
        <p:txBody>
          <a:bodyPr wrap="square" rtlCol="0">
            <a:spAutoFit/>
          </a:bodyPr>
          <a:lstStyle/>
          <a:p>
            <a:pPr algn="ctr"/>
            <a:r>
              <a:rPr lang="en-GB" sz="4400" dirty="0" smtClean="0"/>
              <a:t>A sense of isolation …</a:t>
            </a:r>
            <a:endParaRPr lang="en-GB" sz="44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4" t="266" r="-64" b="10070"/>
          <a:stretch/>
        </p:blipFill>
        <p:spPr>
          <a:xfrm>
            <a:off x="0" y="16160"/>
            <a:ext cx="9144000" cy="545374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356350"/>
            <a:ext cx="9144000"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sp>
        <p:nvSpPr>
          <p:cNvPr id="10" name="TextBox 9"/>
          <p:cNvSpPr txBox="1"/>
          <p:nvPr/>
        </p:nvSpPr>
        <p:spPr>
          <a:xfrm>
            <a:off x="323528" y="5469769"/>
            <a:ext cx="8496944" cy="769441"/>
          </a:xfrm>
          <a:prstGeom prst="rect">
            <a:avLst/>
          </a:prstGeom>
          <a:noFill/>
        </p:spPr>
        <p:txBody>
          <a:bodyPr wrap="square" rtlCol="0">
            <a:spAutoFit/>
          </a:bodyPr>
          <a:lstStyle/>
          <a:p>
            <a:pPr algn="ctr"/>
            <a:r>
              <a:rPr lang="en-GB" sz="4400" dirty="0" smtClean="0"/>
              <a:t>Daily access…</a:t>
            </a:r>
            <a:endParaRPr lang="en-GB" sz="44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500"/>
          <a:stretch/>
        </p:blipFill>
        <p:spPr>
          <a:xfrm>
            <a:off x="1387548" y="11832"/>
            <a:ext cx="6368904" cy="551973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xmlns="" id="{C4BBCBBB-5557-486A-B045-27656197F048}"/>
              </a:ext>
            </a:extLst>
          </p:cNvPr>
          <p:cNvSpPr>
            <a:spLocks noGrp="1" noChangeArrowheads="1"/>
          </p:cNvSpPr>
          <p:nvPr>
            <p:ph type="title"/>
          </p:nvPr>
        </p:nvSpPr>
        <p:spPr>
          <a:xfrm>
            <a:off x="457200" y="404813"/>
            <a:ext cx="8229600" cy="1443037"/>
          </a:xfrm>
        </p:spPr>
        <p:txBody>
          <a:bodyPr/>
          <a:lstStyle/>
          <a:p>
            <a:r>
              <a:rPr lang="en-GB" altLang="en-US" dirty="0">
                <a:latin typeface="Calibri" panose="020F0502020204030204" pitchFamily="34" charset="0"/>
                <a:cs typeface="Calibri" panose="020F0502020204030204" pitchFamily="34" charset="0"/>
              </a:rPr>
              <a:t>Self-harm websites made me do </a:t>
            </a:r>
            <a:r>
              <a:rPr lang="en-GB" altLang="en-US" dirty="0" smtClean="0">
                <a:latin typeface="Calibri" panose="020F0502020204030204" pitchFamily="34" charset="0"/>
                <a:cs typeface="Calibri" panose="020F0502020204030204" pitchFamily="34" charset="0"/>
              </a:rPr>
              <a:t>this</a:t>
            </a:r>
            <a:r>
              <a:rPr lang="en-GB" altLang="en-US" dirty="0">
                <a:latin typeface="Calibri" panose="020F0502020204030204" pitchFamily="34" charset="0"/>
                <a:cs typeface="Calibri" panose="020F0502020204030204" pitchFamily="34" charset="0"/>
              </a:rPr>
              <a:t> </a:t>
            </a:r>
            <a:r>
              <a:rPr lang="en-GB" altLang="en-US" dirty="0" smtClean="0">
                <a:latin typeface="Calibri" panose="020F0502020204030204" pitchFamily="34" charset="0"/>
                <a:cs typeface="Calibri" panose="020F0502020204030204" pitchFamily="34" charset="0"/>
              </a:rPr>
              <a:t>...</a:t>
            </a:r>
            <a:endParaRPr lang="en-GB" altLang="en-US"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11"/>
          </p:nvPr>
        </p:nvSpPr>
        <p:spPr/>
        <p:txBody>
          <a:bodyPr/>
          <a:lstStyle/>
          <a:p>
            <a:r>
              <a:rPr lang="en-GB" smtClean="0">
                <a:solidFill>
                  <a:srgbClr val="E3DED1"/>
                </a:solidFill>
              </a:rPr>
              <a:t>The ASD Girls’ Wellbeing Toolkit © Tina Rae &amp; Amy Such, 2019</a:t>
            </a:r>
            <a:endParaRPr lang="en-GB">
              <a:solidFill>
                <a:srgbClr val="E3DED1"/>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11660" y="1844824"/>
            <a:ext cx="6120680" cy="4081861"/>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356350"/>
            <a:ext cx="8892480"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sp>
        <p:nvSpPr>
          <p:cNvPr id="10" name="TextBox 9"/>
          <p:cNvSpPr txBox="1"/>
          <p:nvPr/>
        </p:nvSpPr>
        <p:spPr>
          <a:xfrm>
            <a:off x="5364088" y="1700808"/>
            <a:ext cx="3672408" cy="2554545"/>
          </a:xfrm>
          <a:prstGeom prst="rect">
            <a:avLst/>
          </a:prstGeom>
          <a:noFill/>
        </p:spPr>
        <p:txBody>
          <a:bodyPr wrap="square" rtlCol="0">
            <a:spAutoFit/>
          </a:bodyPr>
          <a:lstStyle/>
          <a:p>
            <a:pPr algn="ctr"/>
            <a:r>
              <a:rPr lang="en-GB" sz="4000" dirty="0" smtClean="0"/>
              <a:t>I need this blog because you don’t understand …</a:t>
            </a:r>
            <a:endParaRPr lang="en-GB" sz="40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 t="-2321" r="45385" b="2321"/>
          <a:stretch/>
        </p:blipFill>
        <p:spPr>
          <a:xfrm>
            <a:off x="251520" y="59765"/>
            <a:ext cx="5112568" cy="624076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D53BAC-8266-49EA-BCF2-94C828C59946}"/>
              </a:ext>
            </a:extLst>
          </p:cNvPr>
          <p:cNvSpPr>
            <a:spLocks noGrp="1"/>
          </p:cNvSpPr>
          <p:nvPr>
            <p:ph type="title"/>
          </p:nvPr>
        </p:nvSpPr>
        <p:spPr>
          <a:xfrm>
            <a:off x="3707904" y="332656"/>
            <a:ext cx="4939868" cy="783508"/>
          </a:xfrm>
        </p:spPr>
        <p:txBody>
          <a:bodyPr anchor="t">
            <a:normAutofit/>
          </a:bodyPr>
          <a:lstStyle/>
          <a:p>
            <a:r>
              <a:rPr lang="en-GB" dirty="0"/>
              <a:t>The new world </a:t>
            </a:r>
          </a:p>
        </p:txBody>
      </p:sp>
      <p:sp>
        <p:nvSpPr>
          <p:cNvPr id="3" name="Content Placeholder 2">
            <a:extLst>
              <a:ext uri="{FF2B5EF4-FFF2-40B4-BE49-F238E27FC236}">
                <a16:creationId xmlns:a16="http://schemas.microsoft.com/office/drawing/2014/main" xmlns="" id="{94BB618D-2F1F-4ECA-A283-0E9740868605}"/>
              </a:ext>
            </a:extLst>
          </p:cNvPr>
          <p:cNvSpPr>
            <a:spLocks noGrp="1"/>
          </p:cNvSpPr>
          <p:nvPr>
            <p:ph idx="1"/>
          </p:nvPr>
        </p:nvSpPr>
        <p:spPr>
          <a:xfrm>
            <a:off x="3923928" y="1196752"/>
            <a:ext cx="4939867" cy="4752528"/>
          </a:xfrm>
        </p:spPr>
        <p:txBody>
          <a:bodyPr>
            <a:noAutofit/>
          </a:bodyPr>
          <a:lstStyle/>
          <a:p>
            <a:pPr marL="0" indent="0">
              <a:buNone/>
            </a:pPr>
            <a:r>
              <a:rPr lang="en-US" sz="2200" dirty="0"/>
              <a:t>Navigating the complexities of </a:t>
            </a:r>
            <a:r>
              <a:rPr lang="en-US" sz="2200" dirty="0" smtClean="0"/>
              <a:t>the social world is </a:t>
            </a:r>
            <a:r>
              <a:rPr lang="en-US" sz="2200" dirty="0"/>
              <a:t>stressful for all children and young </a:t>
            </a:r>
            <a:r>
              <a:rPr lang="en-US" sz="2200" dirty="0" smtClean="0"/>
              <a:t>people, </a:t>
            </a:r>
            <a:r>
              <a:rPr lang="en-US" sz="2200" dirty="0"/>
              <a:t>but there </a:t>
            </a:r>
            <a:r>
              <a:rPr lang="en-US" sz="2200" dirty="0" smtClean="0"/>
              <a:t>are additional </a:t>
            </a:r>
            <a:r>
              <a:rPr lang="en-US" sz="2200" dirty="0"/>
              <a:t>concerns for </a:t>
            </a:r>
            <a:r>
              <a:rPr lang="en-US" sz="2200" dirty="0" smtClean="0"/>
              <a:t>young </a:t>
            </a:r>
            <a:r>
              <a:rPr lang="en-US" sz="2200" dirty="0"/>
              <a:t>women </a:t>
            </a:r>
            <a:r>
              <a:rPr lang="en-US" sz="2200" dirty="0" smtClean="0"/>
              <a:t>with ASD </a:t>
            </a:r>
            <a:r>
              <a:rPr lang="en-US" sz="2200" dirty="0"/>
              <a:t>who do not necessarily have the </a:t>
            </a:r>
            <a:r>
              <a:rPr lang="en-GB" sz="2200" dirty="0"/>
              <a:t>skill set </a:t>
            </a:r>
            <a:r>
              <a:rPr lang="en-GB" sz="2200" dirty="0" smtClean="0"/>
              <a:t>to analyse </a:t>
            </a:r>
            <a:r>
              <a:rPr lang="en-GB" sz="2200" dirty="0"/>
              <a:t>and accurately </a:t>
            </a:r>
            <a:r>
              <a:rPr lang="en-GB" sz="2200" dirty="0" smtClean="0"/>
              <a:t>interpret </a:t>
            </a:r>
            <a:r>
              <a:rPr lang="en-GB" sz="2200" dirty="0"/>
              <a:t>the </a:t>
            </a:r>
            <a:r>
              <a:rPr lang="en-GB" sz="2200" dirty="0" smtClean="0"/>
              <a:t>behaviour </a:t>
            </a:r>
            <a:r>
              <a:rPr lang="en-GB" sz="2200" dirty="0"/>
              <a:t>of </a:t>
            </a:r>
            <a:r>
              <a:rPr lang="en-GB" sz="2200" dirty="0" smtClean="0"/>
              <a:t>others </a:t>
            </a:r>
            <a:r>
              <a:rPr lang="en-US" sz="2200" dirty="0" smtClean="0"/>
              <a:t>without </a:t>
            </a:r>
            <a:r>
              <a:rPr lang="en-US" sz="2200" dirty="0"/>
              <a:t>experiencing high levels of stress and anxiety. </a:t>
            </a:r>
            <a:endParaRPr lang="en-US" sz="2200" dirty="0" smtClean="0"/>
          </a:p>
          <a:p>
            <a:pPr marL="0" indent="0">
              <a:buNone/>
            </a:pPr>
            <a:r>
              <a:rPr lang="en-US" sz="2200" dirty="0" smtClean="0"/>
              <a:t>Resulting </a:t>
            </a:r>
            <a:r>
              <a:rPr lang="en-US" sz="2200" dirty="0"/>
              <a:t>difficulties include anxiety disorders, social phobias, self-harm and eating disorders. Of most concern to </a:t>
            </a:r>
            <a:r>
              <a:rPr lang="en-US" sz="2200" dirty="0" smtClean="0"/>
              <a:t>professionals </a:t>
            </a:r>
            <a:r>
              <a:rPr lang="en-US" sz="2200" dirty="0"/>
              <a:t>has been the prevalence of self-harm </a:t>
            </a:r>
            <a:r>
              <a:rPr lang="en-US" sz="2200" dirty="0" err="1"/>
              <a:t>behaviours</a:t>
            </a:r>
            <a:r>
              <a:rPr lang="en-US" sz="2200" dirty="0"/>
              <a:t> within this group.</a:t>
            </a:r>
            <a:endParaRPr lang="en-GB" sz="2200" dirty="0"/>
          </a:p>
        </p:txBody>
      </p:sp>
      <p:sp>
        <p:nvSpPr>
          <p:cNvPr id="5" name="Footer Placeholder 4"/>
          <p:cNvSpPr>
            <a:spLocks noGrp="1"/>
          </p:cNvSpPr>
          <p:nvPr>
            <p:ph type="ftr" sz="quarter" idx="11"/>
          </p:nvPr>
        </p:nvSpPr>
        <p:spPr>
          <a:xfrm>
            <a:off x="3476693" y="6381328"/>
            <a:ext cx="5415787"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1582" r="29727"/>
          <a:stretch/>
        </p:blipFill>
        <p:spPr>
          <a:xfrm>
            <a:off x="107504" y="215581"/>
            <a:ext cx="3727986" cy="6426838"/>
          </a:xfrm>
          <a:prstGeom prst="rect">
            <a:avLst/>
          </a:prstGeom>
        </p:spPr>
      </p:pic>
    </p:spTree>
    <p:extLst>
      <p:ext uri="{BB962C8B-B14F-4D97-AF65-F5344CB8AC3E}">
        <p14:creationId xmlns:p14="http://schemas.microsoft.com/office/powerpoint/2010/main" val="807827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20000">
              <a:srgbClr val="B9C5E3"/>
            </a:gs>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340412" cy="1286160"/>
          </a:xfrm>
        </p:spPr>
        <p:txBody>
          <a:bodyPr anchor="ctr">
            <a:normAutofit/>
          </a:bodyPr>
          <a:lstStyle/>
          <a:p>
            <a:r>
              <a:rPr lang="en-GB" dirty="0" smtClean="0"/>
              <a:t>Aims of this Session</a:t>
            </a:r>
            <a:endParaRPr lang="en-GB" dirty="0"/>
          </a:p>
        </p:txBody>
      </p:sp>
      <p:sp>
        <p:nvSpPr>
          <p:cNvPr id="3" name="Content Placeholder 2"/>
          <p:cNvSpPr>
            <a:spLocks noGrp="1"/>
          </p:cNvSpPr>
          <p:nvPr>
            <p:ph idx="1"/>
          </p:nvPr>
        </p:nvSpPr>
        <p:spPr>
          <a:xfrm>
            <a:off x="251521" y="1628800"/>
            <a:ext cx="8412420" cy="4752528"/>
          </a:xfrm>
        </p:spPr>
        <p:txBody>
          <a:bodyPr>
            <a:normAutofit lnSpcReduction="10000"/>
          </a:bodyPr>
          <a:lstStyle/>
          <a:p>
            <a:pPr marL="0" indent="0">
              <a:buNone/>
            </a:pPr>
            <a:r>
              <a:rPr lang="en-GB" sz="2400" dirty="0" smtClean="0"/>
              <a:t>The aims of this training and information session are to:</a:t>
            </a:r>
          </a:p>
          <a:p>
            <a:pPr marL="0" indent="0">
              <a:buNone/>
            </a:pPr>
            <a:endParaRPr lang="en-GB" sz="1200" dirty="0" smtClean="0"/>
          </a:p>
          <a:p>
            <a:pPr>
              <a:buSzPct val="125000"/>
            </a:pPr>
            <a:r>
              <a:rPr lang="en-GB" sz="2400" dirty="0" smtClean="0"/>
              <a:t>Highlight </a:t>
            </a:r>
            <a:r>
              <a:rPr lang="en-GB" sz="2400" dirty="0"/>
              <a:t>the mental health needs and risks for ASD </a:t>
            </a:r>
            <a:r>
              <a:rPr lang="en-GB" sz="2400" dirty="0" smtClean="0"/>
              <a:t>girls.</a:t>
            </a:r>
            <a:endParaRPr lang="en-GB" sz="2400" dirty="0"/>
          </a:p>
          <a:p>
            <a:pPr>
              <a:buSzPct val="125000"/>
            </a:pPr>
            <a:r>
              <a:rPr lang="en-GB" sz="2400" dirty="0"/>
              <a:t>Clarify definitions of mental </a:t>
            </a:r>
            <a:r>
              <a:rPr lang="en-GB" sz="2400" dirty="0" smtClean="0"/>
              <a:t>health.</a:t>
            </a:r>
            <a:endParaRPr lang="en-GB" sz="2400" dirty="0"/>
          </a:p>
          <a:p>
            <a:pPr>
              <a:buSzPct val="125000"/>
            </a:pPr>
            <a:r>
              <a:rPr lang="en-GB" sz="2400" dirty="0"/>
              <a:t>Highlight the challenges in supporting girls with anxiety and associated </a:t>
            </a:r>
            <a:r>
              <a:rPr lang="en-GB" sz="2400" dirty="0" smtClean="0"/>
              <a:t>self-harming behaviours.</a:t>
            </a:r>
            <a:endParaRPr lang="en-GB" sz="2400" dirty="0"/>
          </a:p>
          <a:p>
            <a:pPr>
              <a:buSzPct val="125000"/>
            </a:pPr>
            <a:r>
              <a:rPr lang="en-GB" sz="2400" dirty="0"/>
              <a:t>Identify some of the therapeutic approaches included in the programme including CBT tools and </a:t>
            </a:r>
            <a:r>
              <a:rPr lang="en-GB" sz="2400" dirty="0" smtClean="0"/>
              <a:t>strategies.</a:t>
            </a:r>
            <a:endParaRPr lang="en-GB" sz="2400" dirty="0"/>
          </a:p>
          <a:p>
            <a:pPr>
              <a:buSzPct val="125000"/>
            </a:pPr>
            <a:r>
              <a:rPr lang="en-GB" sz="2400" dirty="0"/>
              <a:t>Introduce the 30 session programme for ASD </a:t>
            </a:r>
            <a:r>
              <a:rPr lang="en-GB" sz="2400" dirty="0" smtClean="0"/>
              <a:t>girls.</a:t>
            </a:r>
            <a:endParaRPr lang="en-GB" sz="2400" dirty="0"/>
          </a:p>
          <a:p>
            <a:pPr>
              <a:buSzPct val="125000"/>
            </a:pPr>
            <a:r>
              <a:rPr lang="en-GB" sz="2400" dirty="0"/>
              <a:t>Trial some of the </a:t>
            </a:r>
            <a:r>
              <a:rPr lang="en-GB" sz="2400" dirty="0" smtClean="0"/>
              <a:t>activities.</a:t>
            </a:r>
            <a:endParaRPr lang="en-GB" sz="2400" dirty="0"/>
          </a:p>
          <a:p>
            <a:pPr>
              <a:buSzPct val="125000"/>
            </a:pPr>
            <a:r>
              <a:rPr lang="en-GB" sz="2400" dirty="0"/>
              <a:t>Provide an opportunity to discuss any concerns, issues and questions</a:t>
            </a:r>
            <a:r>
              <a:rPr lang="en-GB" sz="2400" dirty="0" smtClean="0"/>
              <a:t>.</a:t>
            </a:r>
            <a:endParaRPr lang="en-GB" sz="2400" dirty="0"/>
          </a:p>
        </p:txBody>
      </p:sp>
      <p:sp>
        <p:nvSpPr>
          <p:cNvPr id="4" name="Footer Placeholder 3"/>
          <p:cNvSpPr>
            <a:spLocks noGrp="1"/>
          </p:cNvSpPr>
          <p:nvPr>
            <p:ph type="ftr" sz="quarter" idx="11"/>
          </p:nvPr>
        </p:nvSpPr>
        <p:spPr>
          <a:xfrm>
            <a:off x="251520" y="6356351"/>
            <a:ext cx="8640959" cy="365125"/>
          </a:xfrm>
        </p:spPr>
        <p:txBody>
          <a:bodyPr/>
          <a:lstStyle/>
          <a:p>
            <a:pPr>
              <a:defRPr/>
            </a:pPr>
            <a:r>
              <a:rPr lang="en-GB" sz="1400" dirty="0">
                <a:solidFill>
                  <a:schemeClr val="tx1"/>
                </a:solidFill>
              </a:rPr>
              <a:t>The ASD Girls’ Wellbeing Toolkit © Tina Rae &amp; Amy Such, 2019</a:t>
            </a:r>
          </a:p>
        </p:txBody>
      </p:sp>
    </p:spTree>
    <p:extLst>
      <p:ext uri="{BB962C8B-B14F-4D97-AF65-F5344CB8AC3E}">
        <p14:creationId xmlns:p14="http://schemas.microsoft.com/office/powerpoint/2010/main" val="1585352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558D47-D4AA-41EC-93F1-A6D9053B7EEE}"/>
              </a:ext>
            </a:extLst>
          </p:cNvPr>
          <p:cNvSpPr>
            <a:spLocks noGrp="1"/>
          </p:cNvSpPr>
          <p:nvPr>
            <p:ph type="title"/>
          </p:nvPr>
        </p:nvSpPr>
        <p:spPr>
          <a:xfrm>
            <a:off x="3036455" y="4941168"/>
            <a:ext cx="3071089" cy="1625210"/>
          </a:xfrm>
        </p:spPr>
        <p:txBody>
          <a:bodyPr>
            <a:normAutofit/>
          </a:bodyPr>
          <a:lstStyle/>
          <a:p>
            <a:pPr algn="r"/>
            <a:r>
              <a:rPr lang="en-GB" dirty="0">
                <a:solidFill>
                  <a:srgbClr val="FFFFFF"/>
                </a:solidFill>
              </a:rPr>
              <a:t>The impetus</a:t>
            </a:r>
          </a:p>
        </p:txBody>
      </p:sp>
      <p:sp>
        <p:nvSpPr>
          <p:cNvPr id="3" name="Content Placeholder 2">
            <a:extLst>
              <a:ext uri="{FF2B5EF4-FFF2-40B4-BE49-F238E27FC236}">
                <a16:creationId xmlns:a16="http://schemas.microsoft.com/office/drawing/2014/main" xmlns="" id="{964E5BDB-0C21-4BD5-A8AD-FD9094776AF0}"/>
              </a:ext>
            </a:extLst>
          </p:cNvPr>
          <p:cNvSpPr>
            <a:spLocks noGrp="1"/>
          </p:cNvSpPr>
          <p:nvPr>
            <p:ph idx="1"/>
          </p:nvPr>
        </p:nvSpPr>
        <p:spPr>
          <a:xfrm>
            <a:off x="5364088" y="548680"/>
            <a:ext cx="3528391" cy="5221407"/>
          </a:xfrm>
        </p:spPr>
        <p:txBody>
          <a:bodyPr anchor="ctr">
            <a:normAutofit fontScale="92500" lnSpcReduction="10000"/>
          </a:bodyPr>
          <a:lstStyle/>
          <a:p>
            <a:pPr marL="0" indent="0">
              <a:buNone/>
            </a:pPr>
            <a:r>
              <a:rPr lang="en-US" sz="2400" dirty="0">
                <a:solidFill>
                  <a:srgbClr val="FFFFFF"/>
                </a:solidFill>
              </a:rPr>
              <a:t>It is clearly vital that we ensure more vulnerable populations such as girls and young women with ASD have the necessary support to effectively manage and maintain their own </a:t>
            </a:r>
            <a:r>
              <a:rPr lang="en-US" sz="2400" dirty="0" smtClean="0">
                <a:solidFill>
                  <a:srgbClr val="FFFFFF"/>
                </a:solidFill>
              </a:rPr>
              <a:t>wellbeing. </a:t>
            </a:r>
          </a:p>
          <a:p>
            <a:pPr marL="0" indent="0">
              <a:buNone/>
            </a:pPr>
            <a:r>
              <a:rPr lang="en-US" sz="2400" dirty="0" smtClean="0">
                <a:solidFill>
                  <a:srgbClr val="FFFFFF"/>
                </a:solidFill>
              </a:rPr>
              <a:t>This </a:t>
            </a:r>
            <a:r>
              <a:rPr lang="en-US" sz="2400" dirty="0">
                <a:solidFill>
                  <a:srgbClr val="FFFFFF"/>
                </a:solidFill>
              </a:rPr>
              <a:t>is particularly important given the fact that there is now such an awareness of the increased risk and raised levels of mental ill health in those with ASD generally.</a:t>
            </a:r>
          </a:p>
          <a:p>
            <a:pPr marL="0" indent="0" algn="r">
              <a:buNone/>
            </a:pPr>
            <a:r>
              <a:rPr lang="en-US" sz="1900" dirty="0">
                <a:solidFill>
                  <a:srgbClr val="FFFFFF"/>
                </a:solidFill>
              </a:rPr>
              <a:t>(Crane et </a:t>
            </a:r>
            <a:r>
              <a:rPr lang="en-US" sz="1900" dirty="0" smtClean="0">
                <a:solidFill>
                  <a:srgbClr val="FFFFFF"/>
                </a:solidFill>
              </a:rPr>
              <a:t>al, 2018;</a:t>
            </a:r>
            <a:endParaRPr lang="en-US" sz="1900" dirty="0">
              <a:solidFill>
                <a:srgbClr val="FFFFFF"/>
              </a:solidFill>
            </a:endParaRPr>
          </a:p>
          <a:p>
            <a:pPr marL="0" indent="0" algn="r">
              <a:buNone/>
            </a:pPr>
            <a:r>
              <a:rPr lang="en-US" sz="1900" dirty="0" err="1" smtClean="0">
                <a:solidFill>
                  <a:srgbClr val="FFFFFF"/>
                </a:solidFill>
              </a:rPr>
              <a:t>Simonoff</a:t>
            </a:r>
            <a:r>
              <a:rPr lang="en-US" sz="1900" dirty="0" smtClean="0">
                <a:solidFill>
                  <a:srgbClr val="FFFFFF"/>
                </a:solidFill>
              </a:rPr>
              <a:t> </a:t>
            </a:r>
            <a:r>
              <a:rPr lang="en-US" sz="1900" dirty="0">
                <a:solidFill>
                  <a:srgbClr val="FFFFFF"/>
                </a:solidFill>
              </a:rPr>
              <a:t>et al, 2008)</a:t>
            </a:r>
            <a:endParaRPr lang="en-GB" sz="1900" dirty="0">
              <a:solidFill>
                <a:srgbClr val="FFFFFF"/>
              </a:solidFill>
            </a:endParaRPr>
          </a:p>
          <a:p>
            <a:endParaRPr lang="en-GB" sz="1900" dirty="0">
              <a:solidFill>
                <a:srgbClr val="FFFFFF"/>
              </a:solidFill>
            </a:endParaRPr>
          </a:p>
        </p:txBody>
      </p:sp>
      <p:sp>
        <p:nvSpPr>
          <p:cNvPr id="5" name="Footer Placeholder 4"/>
          <p:cNvSpPr>
            <a:spLocks noGrp="1"/>
          </p:cNvSpPr>
          <p:nvPr>
            <p:ph type="ftr" sz="quarter" idx="11"/>
          </p:nvPr>
        </p:nvSpPr>
        <p:spPr>
          <a:xfrm>
            <a:off x="245660" y="6356350"/>
            <a:ext cx="8646820"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937" t="4754" r="38122" b="199"/>
          <a:stretch/>
        </p:blipFill>
        <p:spPr>
          <a:xfrm>
            <a:off x="251520" y="116632"/>
            <a:ext cx="4476261" cy="5184576"/>
          </a:xfrm>
          <a:prstGeom prst="rect">
            <a:avLst/>
          </a:prstGeom>
        </p:spPr>
      </p:pic>
    </p:spTree>
    <p:extLst>
      <p:ext uri="{BB962C8B-B14F-4D97-AF65-F5344CB8AC3E}">
        <p14:creationId xmlns:p14="http://schemas.microsoft.com/office/powerpoint/2010/main" val="3407927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AECFDF-FA03-460C-8682-0153704FD6DC}"/>
              </a:ext>
            </a:extLst>
          </p:cNvPr>
          <p:cNvSpPr>
            <a:spLocks noGrp="1"/>
          </p:cNvSpPr>
          <p:nvPr>
            <p:ph type="title"/>
          </p:nvPr>
        </p:nvSpPr>
        <p:spPr>
          <a:xfrm>
            <a:off x="1072025" y="260648"/>
            <a:ext cx="6999949" cy="1090152"/>
          </a:xfrm>
        </p:spPr>
        <p:txBody>
          <a:bodyPr>
            <a:normAutofit/>
          </a:bodyPr>
          <a:lstStyle/>
          <a:p>
            <a:pPr algn="ctr"/>
            <a:r>
              <a:rPr lang="en-GB" dirty="0">
                <a:solidFill>
                  <a:srgbClr val="FFFFFF"/>
                </a:solidFill>
              </a:rPr>
              <a:t>The curriculum?</a:t>
            </a:r>
          </a:p>
        </p:txBody>
      </p:sp>
      <p:sp>
        <p:nvSpPr>
          <p:cNvPr id="3" name="Content Placeholder 2">
            <a:extLst>
              <a:ext uri="{FF2B5EF4-FFF2-40B4-BE49-F238E27FC236}">
                <a16:creationId xmlns:a16="http://schemas.microsoft.com/office/drawing/2014/main" xmlns="" id="{31137DC7-889E-43D5-9D09-D215849364CC}"/>
              </a:ext>
            </a:extLst>
          </p:cNvPr>
          <p:cNvSpPr>
            <a:spLocks noGrp="1"/>
          </p:cNvSpPr>
          <p:nvPr>
            <p:ph idx="1"/>
          </p:nvPr>
        </p:nvSpPr>
        <p:spPr>
          <a:xfrm>
            <a:off x="323528" y="1556792"/>
            <a:ext cx="8496943" cy="4230154"/>
          </a:xfrm>
        </p:spPr>
        <p:txBody>
          <a:bodyPr>
            <a:noAutofit/>
          </a:bodyPr>
          <a:lstStyle/>
          <a:p>
            <a:pPr marL="0" indent="0">
              <a:buNone/>
            </a:pPr>
            <a:r>
              <a:rPr lang="en-US" sz="2400" dirty="0"/>
              <a:t>Department for Education stated in their report ‘Mental health and behaviour in schools’ (2014), one of the means by which schools can promote their pupils’ mental health is by:</a:t>
            </a:r>
            <a:endParaRPr lang="en-GB" sz="2400" dirty="0"/>
          </a:p>
          <a:p>
            <a:pPr marL="0" indent="0">
              <a:buNone/>
            </a:pPr>
            <a:r>
              <a:rPr lang="en-US" sz="2400" dirty="0" smtClean="0"/>
              <a:t>Providing </a:t>
            </a:r>
            <a:r>
              <a:rPr lang="en-US" sz="2400" dirty="0"/>
              <a:t>pupils with inner resources that they can draw on as a buffer when negative or stressful things happen helps them to thrive even in the face of significant challenges. This is especially true for children who come from home backgrounds and </a:t>
            </a:r>
            <a:r>
              <a:rPr lang="en-US" sz="2400" dirty="0" err="1"/>
              <a:t>neighbourhoods</a:t>
            </a:r>
            <a:r>
              <a:rPr lang="en-US" sz="2400" dirty="0"/>
              <a:t> that offer little support … Activities that bolster mental health operate under a variety of headings, including ‘emotional literacy’, ‘</a:t>
            </a:r>
            <a:r>
              <a:rPr lang="fr-FR" sz="2400" dirty="0" err="1"/>
              <a:t>emotional</a:t>
            </a:r>
            <a:r>
              <a:rPr lang="fr-FR" sz="2400" dirty="0"/>
              <a:t> intelligence</a:t>
            </a:r>
            <a:r>
              <a:rPr lang="en-US" sz="2400" dirty="0"/>
              <a:t>’, ‘resilience’, ‘character and grit’ ‘life skills’, ‘</a:t>
            </a:r>
            <a:r>
              <a:rPr lang="fr-FR" sz="2400" dirty="0"/>
              <a:t>violence </a:t>
            </a:r>
            <a:r>
              <a:rPr lang="fr-FR" sz="2400" dirty="0" err="1"/>
              <a:t>prevention</a:t>
            </a:r>
            <a:r>
              <a:rPr lang="en-US" sz="2400" dirty="0"/>
              <a:t>’, ‘anti-bullying’, and ‘coping skills</a:t>
            </a:r>
            <a:r>
              <a:rPr lang="en-US" sz="2400" dirty="0" smtClean="0"/>
              <a:t>’.</a:t>
            </a:r>
            <a:endParaRPr lang="en-GB" sz="2400" dirty="0"/>
          </a:p>
        </p:txBody>
      </p:sp>
      <p:sp>
        <p:nvSpPr>
          <p:cNvPr id="5" name="Footer Placeholder 4"/>
          <p:cNvSpPr>
            <a:spLocks noGrp="1"/>
          </p:cNvSpPr>
          <p:nvPr>
            <p:ph type="ftr" sz="quarter" idx="11"/>
          </p:nvPr>
        </p:nvSpPr>
        <p:spPr>
          <a:xfrm>
            <a:off x="251520" y="6356350"/>
            <a:ext cx="8712968"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spTree>
    <p:extLst>
      <p:ext uri="{BB962C8B-B14F-4D97-AF65-F5344CB8AC3E}">
        <p14:creationId xmlns:p14="http://schemas.microsoft.com/office/powerpoint/2010/main" val="2756871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90BEB1-B94D-4C57-B904-A2BF48044BA7}"/>
              </a:ext>
            </a:extLst>
          </p:cNvPr>
          <p:cNvSpPr>
            <a:spLocks noGrp="1"/>
          </p:cNvSpPr>
          <p:nvPr>
            <p:ph type="title"/>
          </p:nvPr>
        </p:nvSpPr>
        <p:spPr>
          <a:xfrm>
            <a:off x="863588" y="476672"/>
            <a:ext cx="7416824" cy="1296144"/>
          </a:xfrm>
        </p:spPr>
        <p:txBody>
          <a:bodyPr>
            <a:normAutofit fontScale="90000"/>
          </a:bodyPr>
          <a:lstStyle/>
          <a:p>
            <a:r>
              <a:rPr lang="en-US" dirty="0"/>
              <a:t>Systems for assessment and screening</a:t>
            </a:r>
            <a:r>
              <a:rPr lang="en-GB" sz="2700" dirty="0"/>
              <a:t/>
            </a:r>
            <a:br>
              <a:rPr lang="en-GB" sz="2700" dirty="0"/>
            </a:br>
            <a:endParaRPr lang="en-GB" sz="2700" dirty="0"/>
          </a:p>
        </p:txBody>
      </p:sp>
      <p:sp>
        <p:nvSpPr>
          <p:cNvPr id="3" name="Content Placeholder 2">
            <a:extLst>
              <a:ext uri="{FF2B5EF4-FFF2-40B4-BE49-F238E27FC236}">
                <a16:creationId xmlns:a16="http://schemas.microsoft.com/office/drawing/2014/main" xmlns="" id="{56CD6AF2-0099-454F-9BED-A7B23E017C34}"/>
              </a:ext>
            </a:extLst>
          </p:cNvPr>
          <p:cNvSpPr>
            <a:spLocks noGrp="1"/>
          </p:cNvSpPr>
          <p:nvPr>
            <p:ph idx="1"/>
          </p:nvPr>
        </p:nvSpPr>
        <p:spPr>
          <a:xfrm>
            <a:off x="323529" y="1772817"/>
            <a:ext cx="8496944" cy="4243354"/>
          </a:xfrm>
        </p:spPr>
        <p:txBody>
          <a:bodyPr anchor="ctr">
            <a:normAutofit/>
          </a:bodyPr>
          <a:lstStyle/>
          <a:p>
            <a:pPr marL="0" indent="0">
              <a:buNone/>
            </a:pPr>
            <a:r>
              <a:rPr lang="en-US" sz="2400" dirty="0"/>
              <a:t>The Department for Education identified in their guidance (2014) that there are two key elements to identifying children who are at risk of mental health problems; </a:t>
            </a:r>
            <a:r>
              <a:rPr lang="en-US" sz="2400" dirty="0" smtClean="0"/>
              <a:t>‘effective </a:t>
            </a:r>
            <a:r>
              <a:rPr lang="en-US" sz="2400" dirty="0"/>
              <a:t>use of </a:t>
            </a:r>
            <a:r>
              <a:rPr lang="en-US" sz="2400" dirty="0" smtClean="0"/>
              <a:t>data’ </a:t>
            </a:r>
            <a:r>
              <a:rPr lang="en-US" sz="2400" dirty="0"/>
              <a:t>and </a:t>
            </a:r>
            <a:r>
              <a:rPr lang="en-US" sz="2400" dirty="0" smtClean="0"/>
              <a:t>‘an </a:t>
            </a:r>
            <a:r>
              <a:rPr lang="en-US" sz="2400" dirty="0"/>
              <a:t>effective pastoral </a:t>
            </a:r>
            <a:r>
              <a:rPr lang="en-US" sz="2400" dirty="0" smtClean="0"/>
              <a:t>team’. </a:t>
            </a:r>
            <a:r>
              <a:rPr lang="en-US" sz="2400" dirty="0"/>
              <a:t>By using data systems commonly used in the school environment, such as behaviour records, attendance records and attainment levels, changes can be monitored and this may lead to the identification of </a:t>
            </a:r>
            <a:r>
              <a:rPr lang="en-US" sz="2400" dirty="0" smtClean="0"/>
              <a:t>young people who </a:t>
            </a:r>
            <a:r>
              <a:rPr lang="en-US" sz="2400" dirty="0"/>
              <a:t>are experiencing difficulties with their emotional and mental well being. </a:t>
            </a:r>
            <a:endParaRPr lang="en-GB" sz="2400" dirty="0"/>
          </a:p>
        </p:txBody>
      </p:sp>
      <p:sp>
        <p:nvSpPr>
          <p:cNvPr id="5" name="Footer Placeholder 4"/>
          <p:cNvSpPr>
            <a:spLocks noGrp="1"/>
          </p:cNvSpPr>
          <p:nvPr>
            <p:ph type="ftr" sz="quarter" idx="11"/>
          </p:nvPr>
        </p:nvSpPr>
        <p:spPr>
          <a:xfrm>
            <a:off x="179512" y="6356350"/>
            <a:ext cx="8712968"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spTree>
    <p:extLst>
      <p:ext uri="{BB962C8B-B14F-4D97-AF65-F5344CB8AC3E}">
        <p14:creationId xmlns:p14="http://schemas.microsoft.com/office/powerpoint/2010/main" val="307984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xmlns="" id="{2213D503-984D-4636-A35A-BA93AA4A7FE4}"/>
              </a:ext>
            </a:extLst>
          </p:cNvPr>
          <p:cNvSpPr txBox="1">
            <a:spLocks/>
          </p:cNvSpPr>
          <p:nvPr/>
        </p:nvSpPr>
        <p:spPr bwMode="auto">
          <a:xfrm>
            <a:off x="463550" y="1600200"/>
            <a:ext cx="8285163" cy="4708525"/>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9687" indent="0" algn="ctr" eaLnBrk="1" hangingPunct="1">
              <a:lnSpc>
                <a:spcPct val="90000"/>
              </a:lnSpc>
              <a:buFont typeface="Arial" charset="0"/>
              <a:buNone/>
              <a:defRPr/>
            </a:pPr>
            <a:r>
              <a:rPr lang="en-US" altLang="en-US" sz="2800" dirty="0" smtClean="0">
                <a:solidFill>
                  <a:schemeClr val="tx1">
                    <a:lumMod val="85000"/>
                    <a:lumOff val="15000"/>
                  </a:schemeClr>
                </a:solidFill>
              </a:rPr>
              <a:t>Men </a:t>
            </a:r>
            <a:r>
              <a:rPr lang="en-US" altLang="en-US" sz="2800" dirty="0">
                <a:solidFill>
                  <a:schemeClr val="tx1">
                    <a:lumMod val="85000"/>
                    <a:lumOff val="15000"/>
                  </a:schemeClr>
                </a:solidFill>
              </a:rPr>
              <a:t>are disturbed not by things, but by the views which they take of </a:t>
            </a:r>
            <a:r>
              <a:rPr lang="en-US" altLang="en-US" sz="2800" dirty="0" smtClean="0">
                <a:solidFill>
                  <a:schemeClr val="tx1">
                    <a:lumMod val="85000"/>
                    <a:lumOff val="15000"/>
                  </a:schemeClr>
                </a:solidFill>
              </a:rPr>
              <a:t>them</a:t>
            </a:r>
            <a:r>
              <a:rPr lang="en-US" altLang="en-US" sz="2000" dirty="0">
                <a:solidFill>
                  <a:schemeClr val="tx1">
                    <a:lumMod val="85000"/>
                    <a:lumOff val="15000"/>
                  </a:schemeClr>
                </a:solidFill>
              </a:rPr>
              <a:t>.</a:t>
            </a:r>
          </a:p>
          <a:p>
            <a:pPr marL="39687" indent="0" algn="ctr" eaLnBrk="1" hangingPunct="1">
              <a:lnSpc>
                <a:spcPct val="90000"/>
              </a:lnSpc>
              <a:buFont typeface="Arial" charset="0"/>
              <a:buNone/>
              <a:defRPr/>
            </a:pPr>
            <a:r>
              <a:rPr lang="en-US" altLang="en-US" sz="2000" b="1" dirty="0">
                <a:solidFill>
                  <a:schemeClr val="tx1">
                    <a:lumMod val="85000"/>
                    <a:lumOff val="15000"/>
                  </a:schemeClr>
                </a:solidFill>
              </a:rPr>
              <a:t>Epictetus</a:t>
            </a:r>
          </a:p>
          <a:p>
            <a:pPr marL="39687" indent="0" algn="ctr" eaLnBrk="1" hangingPunct="1">
              <a:lnSpc>
                <a:spcPct val="90000"/>
              </a:lnSpc>
              <a:buFont typeface="Arial" charset="0"/>
              <a:buNone/>
              <a:defRPr/>
            </a:pPr>
            <a:endParaRPr lang="en-US" altLang="en-US" sz="2000" b="1" dirty="0">
              <a:solidFill>
                <a:schemeClr val="tx1">
                  <a:lumMod val="85000"/>
                  <a:lumOff val="15000"/>
                </a:schemeClr>
              </a:solidFill>
            </a:endParaRPr>
          </a:p>
          <a:p>
            <a:pPr marL="39687" indent="0" algn="ctr" eaLnBrk="1" hangingPunct="1">
              <a:lnSpc>
                <a:spcPct val="90000"/>
              </a:lnSpc>
              <a:buFont typeface="Arial" charset="0"/>
              <a:buNone/>
              <a:defRPr/>
            </a:pPr>
            <a:r>
              <a:rPr lang="en-US" altLang="en-US" sz="2800" dirty="0" smtClean="0">
                <a:solidFill>
                  <a:schemeClr val="tx1">
                    <a:lumMod val="85000"/>
                    <a:lumOff val="15000"/>
                  </a:schemeClr>
                </a:solidFill>
              </a:rPr>
              <a:t>There's </a:t>
            </a:r>
            <a:r>
              <a:rPr lang="en-US" altLang="en-US" sz="2800" dirty="0">
                <a:solidFill>
                  <a:schemeClr val="tx1">
                    <a:lumMod val="85000"/>
                    <a:lumOff val="15000"/>
                  </a:schemeClr>
                </a:solidFill>
              </a:rPr>
              <a:t>nothing either good or bad but </a:t>
            </a:r>
          </a:p>
          <a:p>
            <a:pPr marL="39687" indent="0" algn="ctr" eaLnBrk="1" hangingPunct="1">
              <a:lnSpc>
                <a:spcPct val="90000"/>
              </a:lnSpc>
              <a:buFont typeface="Arial" charset="0"/>
              <a:buNone/>
              <a:defRPr/>
            </a:pPr>
            <a:r>
              <a:rPr lang="en-US" altLang="en-US" sz="2800" dirty="0">
                <a:solidFill>
                  <a:schemeClr val="tx1">
                    <a:lumMod val="85000"/>
                    <a:lumOff val="15000"/>
                  </a:schemeClr>
                </a:solidFill>
              </a:rPr>
              <a:t>thinking makes it </a:t>
            </a:r>
            <a:r>
              <a:rPr lang="en-US" altLang="en-US" sz="2800" dirty="0" smtClean="0">
                <a:solidFill>
                  <a:schemeClr val="tx1">
                    <a:lumMod val="85000"/>
                    <a:lumOff val="15000"/>
                  </a:schemeClr>
                </a:solidFill>
              </a:rPr>
              <a:t>so</a:t>
            </a:r>
            <a:r>
              <a:rPr lang="en-US" altLang="en-US" sz="2800" dirty="0">
                <a:solidFill>
                  <a:schemeClr val="tx1">
                    <a:lumMod val="85000"/>
                    <a:lumOff val="15000"/>
                  </a:schemeClr>
                </a:solidFill>
              </a:rPr>
              <a:t>.</a:t>
            </a:r>
            <a:r>
              <a:rPr lang="en-US" altLang="en-US" sz="2800" dirty="0" smtClean="0">
                <a:solidFill>
                  <a:schemeClr val="tx1">
                    <a:lumMod val="85000"/>
                    <a:lumOff val="15000"/>
                  </a:schemeClr>
                </a:solidFill>
              </a:rPr>
              <a:t> </a:t>
            </a:r>
            <a:endParaRPr lang="en-US" altLang="en-US" sz="2800" dirty="0">
              <a:solidFill>
                <a:schemeClr val="tx1">
                  <a:lumMod val="85000"/>
                  <a:lumOff val="15000"/>
                </a:schemeClr>
              </a:solidFill>
            </a:endParaRPr>
          </a:p>
          <a:p>
            <a:pPr marL="39687" indent="0" algn="ctr" eaLnBrk="1" hangingPunct="1">
              <a:lnSpc>
                <a:spcPct val="90000"/>
              </a:lnSpc>
              <a:buFont typeface="Arial" charset="0"/>
              <a:buNone/>
              <a:defRPr/>
            </a:pPr>
            <a:r>
              <a:rPr lang="en-US" altLang="en-US" sz="2000" b="1" dirty="0">
                <a:solidFill>
                  <a:schemeClr val="tx1">
                    <a:lumMod val="85000"/>
                    <a:lumOff val="15000"/>
                  </a:schemeClr>
                </a:solidFill>
              </a:rPr>
              <a:t>Shakespeare – Hamlet</a:t>
            </a:r>
          </a:p>
          <a:p>
            <a:pPr marL="39687" indent="0" algn="ctr" eaLnBrk="1" hangingPunct="1">
              <a:lnSpc>
                <a:spcPct val="90000"/>
              </a:lnSpc>
              <a:buFont typeface="Arial" charset="0"/>
              <a:buNone/>
              <a:defRPr/>
            </a:pPr>
            <a:endParaRPr lang="en-US" altLang="en-US" sz="2000" b="1" dirty="0">
              <a:solidFill>
                <a:schemeClr val="tx1">
                  <a:lumMod val="85000"/>
                  <a:lumOff val="15000"/>
                </a:schemeClr>
              </a:solidFill>
            </a:endParaRPr>
          </a:p>
          <a:p>
            <a:pPr marL="39687" indent="0" algn="ctr" eaLnBrk="1" hangingPunct="1">
              <a:lnSpc>
                <a:spcPct val="90000"/>
              </a:lnSpc>
              <a:buFont typeface="Arial" charset="0"/>
              <a:buNone/>
              <a:defRPr/>
            </a:pPr>
            <a:r>
              <a:rPr lang="en-US" altLang="en-US" sz="2800" dirty="0" smtClean="0">
                <a:solidFill>
                  <a:schemeClr val="tx1">
                    <a:lumMod val="85000"/>
                    <a:lumOff val="15000"/>
                  </a:schemeClr>
                </a:solidFill>
              </a:rPr>
              <a:t>Remember</a:t>
            </a:r>
            <a:r>
              <a:rPr lang="en-US" altLang="en-US" sz="2800" dirty="0">
                <a:solidFill>
                  <a:schemeClr val="tx1">
                    <a:lumMod val="85000"/>
                    <a:lumOff val="15000"/>
                  </a:schemeClr>
                </a:solidFill>
              </a:rPr>
              <a:t>, no one can make you feel inferior </a:t>
            </a:r>
          </a:p>
          <a:p>
            <a:pPr marL="39687" indent="0" algn="ctr" eaLnBrk="1" hangingPunct="1">
              <a:lnSpc>
                <a:spcPct val="90000"/>
              </a:lnSpc>
              <a:buFont typeface="Arial" charset="0"/>
              <a:buNone/>
              <a:defRPr/>
            </a:pPr>
            <a:r>
              <a:rPr lang="en-US" altLang="en-US" sz="2800" dirty="0">
                <a:solidFill>
                  <a:schemeClr val="tx1">
                    <a:lumMod val="85000"/>
                    <a:lumOff val="15000"/>
                  </a:schemeClr>
                </a:solidFill>
              </a:rPr>
              <a:t>without your </a:t>
            </a:r>
            <a:r>
              <a:rPr lang="en-US" altLang="en-US" sz="2800" dirty="0" smtClean="0">
                <a:solidFill>
                  <a:schemeClr val="tx1">
                    <a:lumMod val="85000"/>
                    <a:lumOff val="15000"/>
                  </a:schemeClr>
                </a:solidFill>
              </a:rPr>
              <a:t>consent</a:t>
            </a:r>
            <a:r>
              <a:rPr lang="en-US" altLang="en-US" sz="2800" dirty="0">
                <a:solidFill>
                  <a:schemeClr val="tx1">
                    <a:lumMod val="85000"/>
                    <a:lumOff val="15000"/>
                  </a:schemeClr>
                </a:solidFill>
              </a:rPr>
              <a:t>.</a:t>
            </a:r>
            <a:r>
              <a:rPr lang="en-US" altLang="en-US" sz="2800" dirty="0" smtClean="0">
                <a:solidFill>
                  <a:schemeClr val="tx1">
                    <a:lumMod val="85000"/>
                    <a:lumOff val="15000"/>
                  </a:schemeClr>
                </a:solidFill>
              </a:rPr>
              <a:t>  </a:t>
            </a:r>
            <a:endParaRPr lang="en-US" altLang="en-US" sz="2800" dirty="0">
              <a:solidFill>
                <a:schemeClr val="tx1">
                  <a:lumMod val="85000"/>
                  <a:lumOff val="15000"/>
                </a:schemeClr>
              </a:solidFill>
            </a:endParaRPr>
          </a:p>
          <a:p>
            <a:pPr marL="39687" indent="0" algn="ctr" eaLnBrk="1" hangingPunct="1">
              <a:lnSpc>
                <a:spcPct val="90000"/>
              </a:lnSpc>
              <a:buFont typeface="Arial" charset="0"/>
              <a:buNone/>
              <a:defRPr/>
            </a:pPr>
            <a:r>
              <a:rPr lang="en-US" altLang="en-US" sz="2000" b="1" dirty="0">
                <a:solidFill>
                  <a:schemeClr val="tx1">
                    <a:lumMod val="85000"/>
                    <a:lumOff val="15000"/>
                  </a:schemeClr>
                </a:solidFill>
              </a:rPr>
              <a:t>Eleanor </a:t>
            </a:r>
            <a:r>
              <a:rPr lang="en-US" altLang="en-US" sz="2000" b="1" dirty="0" smtClean="0">
                <a:solidFill>
                  <a:schemeClr val="tx1">
                    <a:lumMod val="85000"/>
                    <a:lumOff val="15000"/>
                  </a:schemeClr>
                </a:solidFill>
              </a:rPr>
              <a:t>Roosevelt</a:t>
            </a:r>
            <a:endParaRPr lang="en-US" altLang="en-US" sz="2000" dirty="0">
              <a:solidFill>
                <a:schemeClr val="tx1">
                  <a:lumMod val="95000"/>
                  <a:lumOff val="5000"/>
                </a:schemeClr>
              </a:solidFill>
            </a:endParaRPr>
          </a:p>
        </p:txBody>
      </p:sp>
      <p:sp>
        <p:nvSpPr>
          <p:cNvPr id="3" name="Footer Placeholder 2"/>
          <p:cNvSpPr>
            <a:spLocks noGrp="1"/>
          </p:cNvSpPr>
          <p:nvPr>
            <p:ph type="ftr" sz="quarter" idx="11"/>
          </p:nvPr>
        </p:nvSpPr>
        <p:spPr>
          <a:xfrm>
            <a:off x="251520" y="6356350"/>
            <a:ext cx="8640960"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sp>
        <p:nvSpPr>
          <p:cNvPr id="11" name="Title 1">
            <a:extLst>
              <a:ext uri="{FF2B5EF4-FFF2-40B4-BE49-F238E27FC236}">
                <a16:creationId xmlns:a16="http://schemas.microsoft.com/office/drawing/2014/main" xmlns="" id="{E690BEB1-B94D-4C57-B904-A2BF48044BA7}"/>
              </a:ext>
            </a:extLst>
          </p:cNvPr>
          <p:cNvSpPr>
            <a:spLocks noGrp="1"/>
          </p:cNvSpPr>
          <p:nvPr>
            <p:ph type="title"/>
          </p:nvPr>
        </p:nvSpPr>
        <p:spPr>
          <a:xfrm>
            <a:off x="863588" y="476672"/>
            <a:ext cx="7416824" cy="1296144"/>
          </a:xfrm>
        </p:spPr>
        <p:txBody>
          <a:bodyPr>
            <a:normAutofit/>
          </a:bodyPr>
          <a:lstStyle/>
          <a:p>
            <a:r>
              <a:rPr lang="en-US" dirty="0" smtClean="0"/>
              <a:t>Background and context</a:t>
            </a:r>
            <a:r>
              <a:rPr lang="en-GB" sz="2700" dirty="0"/>
              <a:t/>
            </a:r>
            <a:br>
              <a:rPr lang="en-GB" sz="2700" dirty="0"/>
            </a:br>
            <a:endParaRPr lang="en-GB" sz="27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391360-C187-4709-B792-1482A668DC81}"/>
              </a:ext>
            </a:extLst>
          </p:cNvPr>
          <p:cNvSpPr>
            <a:spLocks noGrp="1"/>
          </p:cNvSpPr>
          <p:nvPr>
            <p:ph type="title"/>
          </p:nvPr>
        </p:nvSpPr>
        <p:spPr>
          <a:xfrm>
            <a:off x="503548" y="188640"/>
            <a:ext cx="8136904" cy="994172"/>
          </a:xfrm>
        </p:spPr>
        <p:txBody>
          <a:bodyPr>
            <a:normAutofit/>
          </a:bodyPr>
          <a:lstStyle/>
          <a:p>
            <a:r>
              <a:rPr lang="en-GB" dirty="0"/>
              <a:t>CBT and Positive Psychology</a:t>
            </a:r>
          </a:p>
        </p:txBody>
      </p:sp>
      <p:sp>
        <p:nvSpPr>
          <p:cNvPr id="3" name="Content Placeholder 2">
            <a:extLst>
              <a:ext uri="{FF2B5EF4-FFF2-40B4-BE49-F238E27FC236}">
                <a16:creationId xmlns:a16="http://schemas.microsoft.com/office/drawing/2014/main" xmlns="" id="{CD0CB460-85FE-4B23-A889-4ECD0BD5754C}"/>
              </a:ext>
            </a:extLst>
          </p:cNvPr>
          <p:cNvSpPr>
            <a:spLocks noGrp="1"/>
          </p:cNvSpPr>
          <p:nvPr>
            <p:ph idx="1"/>
          </p:nvPr>
        </p:nvSpPr>
        <p:spPr>
          <a:xfrm>
            <a:off x="551920" y="1556792"/>
            <a:ext cx="8040159" cy="3744416"/>
          </a:xfrm>
        </p:spPr>
        <p:txBody>
          <a:bodyPr anchor="ctr">
            <a:normAutofit fontScale="85000" lnSpcReduction="20000"/>
          </a:bodyPr>
          <a:lstStyle/>
          <a:p>
            <a:pPr>
              <a:buSzPct val="125000"/>
            </a:pPr>
            <a:r>
              <a:rPr lang="en-US" sz="2400" dirty="0"/>
              <a:t>There is a need to focus upon interventions to support the development of self-help and self-management strategies. We know that specific therapeutic </a:t>
            </a:r>
            <a:r>
              <a:rPr lang="en-US" sz="2400" dirty="0" smtClean="0"/>
              <a:t>approaches, e.g., Cognitive </a:t>
            </a:r>
            <a:r>
              <a:rPr lang="en-US" sz="2400" dirty="0"/>
              <a:t>Behavioural Therapy (</a:t>
            </a:r>
            <a:r>
              <a:rPr lang="en-US" sz="2400" dirty="0" smtClean="0"/>
              <a:t>CBT) </a:t>
            </a:r>
            <a:r>
              <a:rPr lang="en-US" sz="2400" dirty="0"/>
              <a:t>and tools from Positive </a:t>
            </a:r>
            <a:r>
              <a:rPr lang="en-US" sz="2400" dirty="0" smtClean="0"/>
              <a:t>Psychology, </a:t>
            </a:r>
            <a:r>
              <a:rPr lang="en-US" sz="2400" dirty="0"/>
              <a:t>can be adapted for use with girls on the </a:t>
            </a:r>
            <a:r>
              <a:rPr lang="en-US" sz="2400" dirty="0" smtClean="0"/>
              <a:t>autistic </a:t>
            </a:r>
            <a:r>
              <a:rPr lang="en-US" sz="2400" dirty="0"/>
              <a:t>continuum. </a:t>
            </a:r>
            <a:endParaRPr lang="en-US" sz="2400" dirty="0" smtClean="0"/>
          </a:p>
          <a:p>
            <a:pPr marL="0" indent="0">
              <a:buSzPct val="125000"/>
              <a:buNone/>
            </a:pPr>
            <a:endParaRPr lang="en-GB" sz="2400" dirty="0"/>
          </a:p>
          <a:p>
            <a:pPr>
              <a:buSzPct val="125000"/>
            </a:pPr>
            <a:r>
              <a:rPr lang="en-US" sz="2400" dirty="0"/>
              <a:t>It is a given that all young people frequently experience anxious and negative thoughts and doubts. These messages will often reinforce a state of inadequacy and/or low levels of </a:t>
            </a:r>
            <a:r>
              <a:rPr lang="en-US" sz="2400" dirty="0" smtClean="0"/>
              <a:t>self-esteem. The </a:t>
            </a:r>
            <a:r>
              <a:rPr lang="en-US" sz="2400" dirty="0"/>
              <a:t>process of CBT helps to support young people in reconsidering these negative assumptions. It also allows them to </a:t>
            </a:r>
            <a:r>
              <a:rPr lang="en-US" sz="2400" i="1" dirty="0"/>
              <a:t>learn how</a:t>
            </a:r>
            <a:r>
              <a:rPr lang="en-US" sz="2400" dirty="0"/>
              <a:t> to change their self-perceptions in order to improve their mental and emotional state - this is the key aim of this kind of intervention</a:t>
            </a:r>
            <a:r>
              <a:rPr lang="en-US" sz="1600" dirty="0"/>
              <a:t>. </a:t>
            </a:r>
            <a:endParaRPr lang="en-GB" sz="1600" dirty="0"/>
          </a:p>
          <a:p>
            <a:endParaRPr lang="en-GB" sz="1600" dirty="0"/>
          </a:p>
        </p:txBody>
      </p:sp>
      <p:sp>
        <p:nvSpPr>
          <p:cNvPr id="5" name="Footer Placeholder 4"/>
          <p:cNvSpPr>
            <a:spLocks noGrp="1"/>
          </p:cNvSpPr>
          <p:nvPr>
            <p:ph type="ftr" sz="quarter" idx="11"/>
          </p:nvPr>
        </p:nvSpPr>
        <p:spPr>
          <a:xfrm>
            <a:off x="251520" y="6356350"/>
            <a:ext cx="8640960"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spTree>
    <p:extLst>
      <p:ext uri="{BB962C8B-B14F-4D97-AF65-F5344CB8AC3E}">
        <p14:creationId xmlns:p14="http://schemas.microsoft.com/office/powerpoint/2010/main" val="2276872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xmlns="" id="{D9994126-6856-4CC8-832D-4CD0D2D95E58}"/>
              </a:ext>
            </a:extLst>
          </p:cNvPr>
          <p:cNvSpPr txBox="1">
            <a:spLocks/>
          </p:cNvSpPr>
          <p:nvPr/>
        </p:nvSpPr>
        <p:spPr bwMode="auto">
          <a:xfrm>
            <a:off x="5105323" y="1268760"/>
            <a:ext cx="3634746" cy="5040560"/>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125000"/>
              <a:defRPr/>
            </a:pPr>
            <a:r>
              <a:rPr lang="en-US" altLang="en-US" sz="2400" b="1" i="1" dirty="0">
                <a:solidFill>
                  <a:schemeClr val="tx1">
                    <a:lumMod val="75000"/>
                    <a:lumOff val="25000"/>
                  </a:schemeClr>
                </a:solidFill>
              </a:rPr>
              <a:t>Cognitive Behaviour Therapy </a:t>
            </a:r>
            <a:r>
              <a:rPr lang="en-US" altLang="en-US" sz="2400" dirty="0">
                <a:solidFill>
                  <a:schemeClr val="tx1">
                    <a:lumMod val="75000"/>
                    <a:lumOff val="25000"/>
                  </a:schemeClr>
                </a:solidFill>
              </a:rPr>
              <a:t>is one approach to addressing psychological contributions to mental health issues</a:t>
            </a:r>
            <a:r>
              <a:rPr lang="en-US" altLang="en-US" sz="2400" dirty="0" smtClean="0">
                <a:solidFill>
                  <a:schemeClr val="tx1">
                    <a:lumMod val="75000"/>
                    <a:lumOff val="25000"/>
                  </a:schemeClr>
                </a:solidFill>
              </a:rPr>
              <a:t>.</a:t>
            </a:r>
          </a:p>
          <a:p>
            <a:pPr>
              <a:buSzPct val="125000"/>
              <a:defRPr/>
            </a:pPr>
            <a:endParaRPr lang="en-US" altLang="en-US" sz="2400" dirty="0" smtClean="0">
              <a:solidFill>
                <a:schemeClr val="tx1">
                  <a:lumMod val="75000"/>
                  <a:lumOff val="25000"/>
                </a:schemeClr>
              </a:solidFill>
            </a:endParaRPr>
          </a:p>
          <a:p>
            <a:pPr>
              <a:buSzPct val="125000"/>
              <a:defRPr/>
            </a:pPr>
            <a:r>
              <a:rPr lang="en-US" altLang="en-US" sz="2400" dirty="0" smtClean="0">
                <a:solidFill>
                  <a:schemeClr val="tx1">
                    <a:lumMod val="75000"/>
                    <a:lumOff val="25000"/>
                  </a:schemeClr>
                </a:solidFill>
              </a:rPr>
              <a:t>Based </a:t>
            </a:r>
            <a:r>
              <a:rPr lang="en-US" altLang="en-US" sz="2400" dirty="0">
                <a:solidFill>
                  <a:schemeClr val="tx1">
                    <a:lumMod val="75000"/>
                    <a:lumOff val="25000"/>
                  </a:schemeClr>
                </a:solidFill>
              </a:rPr>
              <a:t>on the idea that thoughts create moods, influence behaviour &amp;</a:t>
            </a:r>
            <a:br>
              <a:rPr lang="en-US" altLang="en-US" sz="2400" dirty="0">
                <a:solidFill>
                  <a:schemeClr val="tx1">
                    <a:lumMod val="75000"/>
                    <a:lumOff val="25000"/>
                  </a:schemeClr>
                </a:solidFill>
              </a:rPr>
            </a:br>
            <a:r>
              <a:rPr lang="en-US" altLang="en-US" sz="2400" dirty="0">
                <a:solidFill>
                  <a:schemeClr val="tx1">
                    <a:lumMod val="75000"/>
                    <a:lumOff val="25000"/>
                  </a:schemeClr>
                </a:solidFill>
              </a:rPr>
              <a:t>alter physiological states</a:t>
            </a:r>
            <a:r>
              <a:rPr lang="en-US" altLang="en-US" sz="2400" dirty="0" smtClean="0">
                <a:solidFill>
                  <a:schemeClr val="tx1">
                    <a:lumMod val="75000"/>
                    <a:lumOff val="25000"/>
                  </a:schemeClr>
                </a:solidFill>
              </a:rPr>
              <a:t>.</a:t>
            </a:r>
          </a:p>
          <a:p>
            <a:pPr>
              <a:defRPr/>
            </a:pPr>
            <a:endParaRPr lang="en-GB" altLang="en-US" sz="2400" dirty="0">
              <a:solidFill>
                <a:schemeClr val="tx1">
                  <a:lumMod val="85000"/>
                  <a:lumOff val="15000"/>
                </a:schemeClr>
              </a:solidFill>
            </a:endParaRPr>
          </a:p>
        </p:txBody>
      </p:sp>
      <p:sp>
        <p:nvSpPr>
          <p:cNvPr id="2" name="Footer Placeholder 1"/>
          <p:cNvSpPr>
            <a:spLocks noGrp="1"/>
          </p:cNvSpPr>
          <p:nvPr>
            <p:ph type="ftr" sz="quarter" idx="11"/>
          </p:nvPr>
        </p:nvSpPr>
        <p:spPr>
          <a:xfrm>
            <a:off x="251520" y="6356350"/>
            <a:ext cx="8640960"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sp>
        <p:nvSpPr>
          <p:cNvPr id="14" name="Title 1">
            <a:extLst>
              <a:ext uri="{FF2B5EF4-FFF2-40B4-BE49-F238E27FC236}">
                <a16:creationId xmlns:a16="http://schemas.microsoft.com/office/drawing/2014/main" xmlns="" id="{E690BEB1-B94D-4C57-B904-A2BF48044BA7}"/>
              </a:ext>
            </a:extLst>
          </p:cNvPr>
          <p:cNvSpPr>
            <a:spLocks noGrp="1"/>
          </p:cNvSpPr>
          <p:nvPr>
            <p:ph type="title"/>
          </p:nvPr>
        </p:nvSpPr>
        <p:spPr>
          <a:xfrm>
            <a:off x="5004048" y="332656"/>
            <a:ext cx="4032448" cy="936104"/>
          </a:xfrm>
        </p:spPr>
        <p:txBody>
          <a:bodyPr>
            <a:normAutofit fontScale="90000"/>
          </a:bodyPr>
          <a:lstStyle/>
          <a:p>
            <a:r>
              <a:rPr lang="en-US" dirty="0" smtClean="0"/>
              <a:t>What is CBT?</a:t>
            </a:r>
            <a:r>
              <a:rPr lang="en-GB" sz="2700" dirty="0"/>
              <a:t/>
            </a:r>
            <a:br>
              <a:rPr lang="en-GB" sz="2700" dirty="0"/>
            </a:br>
            <a:endParaRPr lang="en-GB" sz="27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7195" r="35732"/>
          <a:stretch/>
        </p:blipFill>
        <p:spPr>
          <a:xfrm>
            <a:off x="14352" y="1"/>
            <a:ext cx="5090971" cy="6309319"/>
          </a:xfrm>
          <a:prstGeom prst="rect">
            <a:avLst/>
          </a:prstGeom>
        </p:spPr>
      </p:pic>
      <p:sp>
        <p:nvSpPr>
          <p:cNvPr id="5" name="TextBox 4"/>
          <p:cNvSpPr txBox="1"/>
          <p:nvPr/>
        </p:nvSpPr>
        <p:spPr>
          <a:xfrm>
            <a:off x="251520" y="332656"/>
            <a:ext cx="4320480" cy="707886"/>
          </a:xfrm>
          <a:prstGeom prst="rect">
            <a:avLst/>
          </a:prstGeom>
          <a:noFill/>
        </p:spPr>
        <p:txBody>
          <a:bodyPr wrap="square" rtlCol="0">
            <a:spAutoFit/>
          </a:bodyPr>
          <a:lstStyle/>
          <a:p>
            <a:pPr algn="ctr">
              <a:buSzPct val="125000"/>
              <a:defRPr/>
            </a:pPr>
            <a:r>
              <a:rPr lang="en-US" altLang="en-US" sz="2000" dirty="0">
                <a:solidFill>
                  <a:schemeClr val="tx1">
                    <a:lumMod val="75000"/>
                    <a:lumOff val="25000"/>
                  </a:schemeClr>
                </a:solidFill>
              </a:rPr>
              <a:t>Feelings and </a:t>
            </a:r>
            <a:r>
              <a:rPr lang="en-US" altLang="en-US" sz="2000" dirty="0" err="1">
                <a:solidFill>
                  <a:schemeClr val="tx1">
                    <a:lumMod val="75000"/>
                    <a:lumOff val="25000"/>
                  </a:schemeClr>
                </a:solidFill>
              </a:rPr>
              <a:t>behaviour</a:t>
            </a:r>
            <a:r>
              <a:rPr lang="en-US" altLang="en-US" sz="2000" dirty="0">
                <a:solidFill>
                  <a:schemeClr val="tx1">
                    <a:lumMod val="75000"/>
                    <a:lumOff val="25000"/>
                  </a:schemeClr>
                </a:solidFill>
              </a:rPr>
              <a:t> depend on interpretation of events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xmlns="" id="{DA7562E1-D176-4A3E-98B7-628BAB36DD98}"/>
              </a:ext>
            </a:extLst>
          </p:cNvPr>
          <p:cNvSpPr txBox="1">
            <a:spLocks/>
          </p:cNvSpPr>
          <p:nvPr/>
        </p:nvSpPr>
        <p:spPr bwMode="auto">
          <a:xfrm>
            <a:off x="4716016" y="1484784"/>
            <a:ext cx="4333875" cy="4176737"/>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125000"/>
              <a:defRPr/>
            </a:pPr>
            <a:r>
              <a:rPr lang="en-US" altLang="en-US" sz="2400" b="1" dirty="0">
                <a:solidFill>
                  <a:schemeClr val="tx1">
                    <a:lumMod val="75000"/>
                    <a:lumOff val="25000"/>
                  </a:schemeClr>
                </a:solidFill>
              </a:rPr>
              <a:t>Negative automatic thoughts (NAT’s) or ‘self-talk’ </a:t>
            </a:r>
          </a:p>
          <a:p>
            <a:pPr>
              <a:buSzPct val="125000"/>
              <a:defRPr/>
            </a:pPr>
            <a:r>
              <a:rPr lang="en-US" altLang="en-US" sz="2400" dirty="0">
                <a:solidFill>
                  <a:schemeClr val="tx1">
                    <a:lumMod val="75000"/>
                    <a:lumOff val="25000"/>
                  </a:schemeClr>
                </a:solidFill>
              </a:rPr>
              <a:t>Most accessible level of cognition </a:t>
            </a:r>
          </a:p>
          <a:p>
            <a:pPr>
              <a:buSzPct val="125000"/>
              <a:defRPr/>
            </a:pPr>
            <a:r>
              <a:rPr lang="en-US" altLang="en-US" sz="2400" dirty="0">
                <a:solidFill>
                  <a:schemeClr val="tx1">
                    <a:lumMod val="75000"/>
                    <a:lumOff val="25000"/>
                  </a:schemeClr>
                </a:solidFill>
              </a:rPr>
              <a:t>These repetitive internal words, phrases, images, meanings drive our ‘here &amp; now’ experiences &amp; emotional responses  </a:t>
            </a:r>
          </a:p>
          <a:p>
            <a:pPr marL="0" indent="0">
              <a:buFont typeface="Arial" charset="0"/>
              <a:buNone/>
              <a:defRPr/>
            </a:pPr>
            <a:r>
              <a:rPr lang="en-US" altLang="en-US" sz="2200" i="1" dirty="0">
                <a:solidFill>
                  <a:schemeClr val="tx1">
                    <a:lumMod val="75000"/>
                    <a:lumOff val="25000"/>
                  </a:schemeClr>
                </a:solidFill>
              </a:rPr>
              <a:t>     </a:t>
            </a:r>
            <a:endParaRPr lang="en-GB" altLang="en-US" sz="2000" dirty="0">
              <a:solidFill>
                <a:schemeClr val="tx1">
                  <a:lumMod val="85000"/>
                  <a:lumOff val="15000"/>
                </a:schemeClr>
              </a:solidFill>
            </a:endParaRPr>
          </a:p>
        </p:txBody>
      </p:sp>
      <p:sp>
        <p:nvSpPr>
          <p:cNvPr id="2" name="Footer Placeholder 1"/>
          <p:cNvSpPr>
            <a:spLocks noGrp="1"/>
          </p:cNvSpPr>
          <p:nvPr>
            <p:ph type="ftr" sz="quarter" idx="11"/>
          </p:nvPr>
        </p:nvSpPr>
        <p:spPr>
          <a:xfrm>
            <a:off x="179512" y="6356350"/>
            <a:ext cx="8781926"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sp>
        <p:nvSpPr>
          <p:cNvPr id="12" name="Title 1">
            <a:extLst>
              <a:ext uri="{FF2B5EF4-FFF2-40B4-BE49-F238E27FC236}">
                <a16:creationId xmlns:a16="http://schemas.microsoft.com/office/drawing/2014/main" xmlns="" id="{E690BEB1-B94D-4C57-B904-A2BF48044BA7}"/>
              </a:ext>
            </a:extLst>
          </p:cNvPr>
          <p:cNvSpPr>
            <a:spLocks noGrp="1"/>
          </p:cNvSpPr>
          <p:nvPr>
            <p:ph type="title"/>
          </p:nvPr>
        </p:nvSpPr>
        <p:spPr>
          <a:xfrm>
            <a:off x="5004048" y="332656"/>
            <a:ext cx="4032448" cy="936104"/>
          </a:xfrm>
        </p:spPr>
        <p:txBody>
          <a:bodyPr>
            <a:normAutofit fontScale="90000"/>
          </a:bodyPr>
          <a:lstStyle/>
          <a:p>
            <a:r>
              <a:rPr lang="en-US" dirty="0" smtClean="0"/>
              <a:t>Central concept</a:t>
            </a:r>
            <a:r>
              <a:rPr lang="en-GB" sz="2700" dirty="0"/>
              <a:t/>
            </a:r>
            <a:br>
              <a:rPr lang="en-GB" sz="2700" dirty="0"/>
            </a:br>
            <a:endParaRPr lang="en-GB" sz="27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3691" r="6905"/>
          <a:stretch/>
        </p:blipFill>
        <p:spPr>
          <a:xfrm>
            <a:off x="230269" y="260648"/>
            <a:ext cx="4356065" cy="587751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A871E6-61F2-427B-871C-DE0423573EA5}"/>
              </a:ext>
            </a:extLst>
          </p:cNvPr>
          <p:cNvSpPr>
            <a:spLocks noGrp="1"/>
          </p:cNvSpPr>
          <p:nvPr>
            <p:ph type="title"/>
          </p:nvPr>
        </p:nvSpPr>
        <p:spPr>
          <a:xfrm>
            <a:off x="374942" y="5209456"/>
            <a:ext cx="4945641" cy="1080120"/>
          </a:xfrm>
        </p:spPr>
        <p:txBody>
          <a:bodyPr>
            <a:normAutofit/>
          </a:bodyPr>
          <a:lstStyle/>
          <a:p>
            <a:pPr algn="r"/>
            <a:r>
              <a:rPr lang="en-GB" dirty="0">
                <a:solidFill>
                  <a:srgbClr val="FFFFFF"/>
                </a:solidFill>
              </a:rPr>
              <a:t>Normalising stress </a:t>
            </a:r>
          </a:p>
        </p:txBody>
      </p:sp>
      <p:sp>
        <p:nvSpPr>
          <p:cNvPr id="3" name="Content Placeholder 2">
            <a:extLst>
              <a:ext uri="{FF2B5EF4-FFF2-40B4-BE49-F238E27FC236}">
                <a16:creationId xmlns:a16="http://schemas.microsoft.com/office/drawing/2014/main" xmlns="" id="{D6A759C6-62C8-45A9-A93D-C820A2593F98}"/>
              </a:ext>
            </a:extLst>
          </p:cNvPr>
          <p:cNvSpPr>
            <a:spLocks noGrp="1"/>
          </p:cNvSpPr>
          <p:nvPr>
            <p:ph idx="1"/>
          </p:nvPr>
        </p:nvSpPr>
        <p:spPr>
          <a:xfrm>
            <a:off x="5652120" y="620688"/>
            <a:ext cx="2938423" cy="5915578"/>
          </a:xfrm>
        </p:spPr>
        <p:txBody>
          <a:bodyPr anchor="ctr">
            <a:normAutofit fontScale="92500" lnSpcReduction="10000"/>
          </a:bodyPr>
          <a:lstStyle/>
          <a:p>
            <a:pPr marL="0" indent="0">
              <a:buNone/>
            </a:pPr>
            <a:r>
              <a:rPr lang="en-GB" sz="2400" dirty="0" smtClean="0">
                <a:solidFill>
                  <a:srgbClr val="FFFFFF"/>
                </a:solidFill>
              </a:rPr>
              <a:t>Experiencing </a:t>
            </a:r>
            <a:r>
              <a:rPr lang="en-GB" sz="2400" dirty="0">
                <a:solidFill>
                  <a:srgbClr val="FFFFFF"/>
                </a:solidFill>
              </a:rPr>
              <a:t>tension and stress is a normal part of everyday life and, to a certain extent, a necessary one, if individuals are to effectively grow and effect change.  What is essential is that such stress is managed effectively and kept to a management level so that individuals can maintain a healthy balance of tension, growth, rest and </a:t>
            </a:r>
            <a:r>
              <a:rPr lang="en-GB" sz="2400" dirty="0" smtClean="0">
                <a:solidFill>
                  <a:srgbClr val="FFFFFF"/>
                </a:solidFill>
              </a:rPr>
              <a:t>self-nurturing</a:t>
            </a:r>
            <a:r>
              <a:rPr lang="en-GB" sz="2400" dirty="0">
                <a:solidFill>
                  <a:srgbClr val="FFFFFF"/>
                </a:solidFill>
              </a:rPr>
              <a:t>.</a:t>
            </a:r>
          </a:p>
          <a:p>
            <a:pPr marL="0" indent="0" algn="r">
              <a:buNone/>
            </a:pPr>
            <a:r>
              <a:rPr lang="en-GB" sz="1900" dirty="0">
                <a:solidFill>
                  <a:srgbClr val="FFFFFF"/>
                </a:solidFill>
              </a:rPr>
              <a:t>(Rae, 2001)</a:t>
            </a:r>
          </a:p>
          <a:p>
            <a:endParaRPr lang="en-GB" sz="1700" dirty="0">
              <a:solidFill>
                <a:srgbClr val="FFFFFF"/>
              </a:solidFill>
            </a:endParaRPr>
          </a:p>
        </p:txBody>
      </p:sp>
      <p:sp>
        <p:nvSpPr>
          <p:cNvPr id="5" name="Footer Placeholder 4"/>
          <p:cNvSpPr>
            <a:spLocks noGrp="1"/>
          </p:cNvSpPr>
          <p:nvPr>
            <p:ph type="ftr" sz="quarter" idx="11"/>
          </p:nvPr>
        </p:nvSpPr>
        <p:spPr>
          <a:xfrm>
            <a:off x="245660" y="6356350"/>
            <a:ext cx="8574812"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6667" t="5055" r="16548" b="15043"/>
          <a:stretch/>
        </p:blipFill>
        <p:spPr>
          <a:xfrm>
            <a:off x="251520" y="332656"/>
            <a:ext cx="5192486" cy="4876800"/>
          </a:xfrm>
          <a:prstGeom prst="rect">
            <a:avLst/>
          </a:prstGeom>
        </p:spPr>
      </p:pic>
    </p:spTree>
    <p:extLst>
      <p:ext uri="{BB962C8B-B14F-4D97-AF65-F5344CB8AC3E}">
        <p14:creationId xmlns:p14="http://schemas.microsoft.com/office/powerpoint/2010/main" val="2642707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C84D7CD-D65D-4023-9475-79F179F5F830}"/>
              </a:ext>
            </a:extLst>
          </p:cNvPr>
          <p:cNvSpPr>
            <a:spLocks noGrp="1"/>
          </p:cNvSpPr>
          <p:nvPr>
            <p:ph type="title"/>
          </p:nvPr>
        </p:nvSpPr>
        <p:spPr>
          <a:xfrm>
            <a:off x="480059" y="548680"/>
            <a:ext cx="2751871" cy="5616624"/>
          </a:xfrm>
        </p:spPr>
        <p:txBody>
          <a:bodyPr>
            <a:normAutofit/>
          </a:bodyPr>
          <a:lstStyle/>
          <a:p>
            <a:r>
              <a:rPr lang="en-GB" dirty="0">
                <a:solidFill>
                  <a:srgbClr val="FFFFFF"/>
                </a:solidFill>
              </a:rPr>
              <a:t>Key concerns</a:t>
            </a:r>
          </a:p>
        </p:txBody>
      </p:sp>
      <p:sp>
        <p:nvSpPr>
          <p:cNvPr id="3" name="Content Placeholder 2">
            <a:extLst>
              <a:ext uri="{FF2B5EF4-FFF2-40B4-BE49-F238E27FC236}">
                <a16:creationId xmlns:a16="http://schemas.microsoft.com/office/drawing/2014/main" xmlns="" id="{6D12EA5E-0F2B-41FC-AA1C-3CD6C5E4CC11}"/>
              </a:ext>
            </a:extLst>
          </p:cNvPr>
          <p:cNvSpPr>
            <a:spLocks noGrp="1"/>
          </p:cNvSpPr>
          <p:nvPr>
            <p:ph idx="1"/>
          </p:nvPr>
        </p:nvSpPr>
        <p:spPr>
          <a:xfrm>
            <a:off x="4567930" y="801866"/>
            <a:ext cx="3979563" cy="5230634"/>
          </a:xfrm>
        </p:spPr>
        <p:txBody>
          <a:bodyPr anchor="ctr">
            <a:normAutofit/>
          </a:bodyPr>
          <a:lstStyle/>
          <a:p>
            <a:r>
              <a:rPr lang="en-GB" sz="2800" dirty="0"/>
              <a:t>Bullying</a:t>
            </a:r>
          </a:p>
          <a:p>
            <a:r>
              <a:rPr lang="en-GB" sz="2800" dirty="0"/>
              <a:t>Communication</a:t>
            </a:r>
          </a:p>
          <a:p>
            <a:r>
              <a:rPr lang="en-GB" sz="2800" dirty="0"/>
              <a:t>Self-image</a:t>
            </a:r>
          </a:p>
          <a:p>
            <a:r>
              <a:rPr lang="en-GB" sz="2800" dirty="0"/>
              <a:t>Relationships</a:t>
            </a:r>
          </a:p>
          <a:p>
            <a:r>
              <a:rPr lang="en-GB" sz="2800" dirty="0"/>
              <a:t>Safety online</a:t>
            </a:r>
          </a:p>
          <a:p>
            <a:r>
              <a:rPr lang="en-GB" sz="2800" dirty="0"/>
              <a:t>Grooming</a:t>
            </a:r>
          </a:p>
          <a:p>
            <a:r>
              <a:rPr lang="en-GB" sz="2800" dirty="0"/>
              <a:t>Risky sexualised behaviours and CSE risk</a:t>
            </a:r>
          </a:p>
          <a:p>
            <a:r>
              <a:rPr lang="en-GB" sz="2800" dirty="0"/>
              <a:t>Anxiety</a:t>
            </a:r>
          </a:p>
          <a:p>
            <a:r>
              <a:rPr lang="en-GB" sz="2800" dirty="0"/>
              <a:t>Self-harm</a:t>
            </a:r>
          </a:p>
        </p:txBody>
      </p:sp>
      <p:sp>
        <p:nvSpPr>
          <p:cNvPr id="5" name="Footer Placeholder 4"/>
          <p:cNvSpPr>
            <a:spLocks noGrp="1"/>
          </p:cNvSpPr>
          <p:nvPr>
            <p:ph type="ftr" sz="quarter" idx="11"/>
          </p:nvPr>
        </p:nvSpPr>
        <p:spPr>
          <a:xfrm>
            <a:off x="251520" y="6356350"/>
            <a:ext cx="8640960"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spTree>
    <p:extLst>
      <p:ext uri="{BB962C8B-B14F-4D97-AF65-F5344CB8AC3E}">
        <p14:creationId xmlns:p14="http://schemas.microsoft.com/office/powerpoint/2010/main" val="285543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63157D-EE75-4A99-AB33-C054E99632F2}"/>
              </a:ext>
            </a:extLst>
          </p:cNvPr>
          <p:cNvSpPr>
            <a:spLocks noGrp="1"/>
          </p:cNvSpPr>
          <p:nvPr>
            <p:ph type="title"/>
          </p:nvPr>
        </p:nvSpPr>
        <p:spPr>
          <a:xfrm>
            <a:off x="971600" y="65314"/>
            <a:ext cx="3937529" cy="1406082"/>
          </a:xfrm>
        </p:spPr>
        <p:txBody>
          <a:bodyPr>
            <a:normAutofit/>
          </a:bodyPr>
          <a:lstStyle/>
          <a:p>
            <a:pPr algn="r"/>
            <a:r>
              <a:rPr lang="en-GB" dirty="0">
                <a:solidFill>
                  <a:srgbClr val="FFFFFF"/>
                </a:solidFill>
              </a:rPr>
              <a:t>The programme </a:t>
            </a:r>
          </a:p>
        </p:txBody>
      </p:sp>
      <p:sp>
        <p:nvSpPr>
          <p:cNvPr id="3" name="Content Placeholder 2">
            <a:extLst>
              <a:ext uri="{FF2B5EF4-FFF2-40B4-BE49-F238E27FC236}">
                <a16:creationId xmlns:a16="http://schemas.microsoft.com/office/drawing/2014/main" xmlns="" id="{152A5E26-50FC-420F-9A5A-D29DB308711F}"/>
              </a:ext>
            </a:extLst>
          </p:cNvPr>
          <p:cNvSpPr>
            <a:spLocks noGrp="1"/>
          </p:cNvSpPr>
          <p:nvPr>
            <p:ph idx="1"/>
          </p:nvPr>
        </p:nvSpPr>
        <p:spPr>
          <a:xfrm>
            <a:off x="6372200" y="404663"/>
            <a:ext cx="2568554" cy="5913275"/>
          </a:xfrm>
        </p:spPr>
        <p:txBody>
          <a:bodyPr anchor="ctr">
            <a:normAutofit fontScale="92500" lnSpcReduction="20000"/>
          </a:bodyPr>
          <a:lstStyle/>
          <a:p>
            <a:pPr marL="0" indent="0">
              <a:buNone/>
            </a:pPr>
            <a:r>
              <a:rPr lang="en-US" sz="2400" dirty="0" smtClean="0">
                <a:solidFill>
                  <a:srgbClr val="FFFFFF"/>
                </a:solidFill>
              </a:rPr>
              <a:t>This </a:t>
            </a:r>
            <a:r>
              <a:rPr lang="en-US" sz="2400" dirty="0" err="1" smtClean="0">
                <a:solidFill>
                  <a:srgbClr val="FFFFFF"/>
                </a:solidFill>
              </a:rPr>
              <a:t>programme</a:t>
            </a:r>
            <a:r>
              <a:rPr lang="en-US" sz="2400" dirty="0" smtClean="0">
                <a:solidFill>
                  <a:srgbClr val="FFFFFF"/>
                </a:solidFill>
              </a:rPr>
              <a:t> is designed to </a:t>
            </a:r>
            <a:r>
              <a:rPr lang="en-US" sz="2400" dirty="0">
                <a:solidFill>
                  <a:srgbClr val="FFFFFF"/>
                </a:solidFill>
              </a:rPr>
              <a:t>specifically address these concerns and provide </a:t>
            </a:r>
            <a:r>
              <a:rPr lang="en-US" sz="2400" dirty="0" smtClean="0">
                <a:solidFill>
                  <a:srgbClr val="FFFFFF"/>
                </a:solidFill>
              </a:rPr>
              <a:t>young </a:t>
            </a:r>
            <a:r>
              <a:rPr lang="en-US" sz="2400" dirty="0">
                <a:solidFill>
                  <a:srgbClr val="FFFFFF"/>
                </a:solidFill>
              </a:rPr>
              <a:t>women with the opportunities to develop the skills that they need within the context of a nurturing group. It is ASD friendly with predictable session formats, ASD friendly teaching and learning strategies and opportunities for addressing individual needs and concerns.</a:t>
            </a:r>
            <a:endParaRPr lang="en-GB" sz="2400" dirty="0">
              <a:solidFill>
                <a:srgbClr val="FFFFFF"/>
              </a:solidFill>
            </a:endParaRPr>
          </a:p>
          <a:p>
            <a:endParaRPr lang="en-GB" sz="1700" dirty="0">
              <a:solidFill>
                <a:srgbClr val="FFFFFF"/>
              </a:solidFill>
            </a:endParaRPr>
          </a:p>
        </p:txBody>
      </p:sp>
      <p:sp>
        <p:nvSpPr>
          <p:cNvPr id="5" name="Footer Placeholder 4"/>
          <p:cNvSpPr>
            <a:spLocks noGrp="1"/>
          </p:cNvSpPr>
          <p:nvPr>
            <p:ph type="ftr" sz="quarter" idx="11"/>
          </p:nvPr>
        </p:nvSpPr>
        <p:spPr>
          <a:xfrm>
            <a:off x="323528" y="6381328"/>
            <a:ext cx="8712968"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340768"/>
            <a:ext cx="6156176" cy="4617131"/>
          </a:xfrm>
          <a:prstGeom prst="rect">
            <a:avLst/>
          </a:prstGeom>
        </p:spPr>
      </p:pic>
    </p:spTree>
    <p:extLst>
      <p:ext uri="{BB962C8B-B14F-4D97-AF65-F5344CB8AC3E}">
        <p14:creationId xmlns:p14="http://schemas.microsoft.com/office/powerpoint/2010/main" val="2235468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45F3C28-F2B6-44E7-A5BB-677E7AD6048F}"/>
              </a:ext>
            </a:extLst>
          </p:cNvPr>
          <p:cNvSpPr>
            <a:spLocks noGrp="1"/>
          </p:cNvSpPr>
          <p:nvPr>
            <p:ph idx="1"/>
          </p:nvPr>
        </p:nvSpPr>
        <p:spPr>
          <a:xfrm>
            <a:off x="230628" y="3933057"/>
            <a:ext cx="6789644" cy="2520280"/>
          </a:xfrm>
        </p:spPr>
        <p:txBody>
          <a:bodyPr anchor="ctr">
            <a:noAutofit/>
          </a:bodyPr>
          <a:lstStyle/>
          <a:p>
            <a:pPr marL="0" indent="0">
              <a:buNone/>
            </a:pPr>
            <a:r>
              <a:rPr lang="en-US" sz="2400" dirty="0">
                <a:solidFill>
                  <a:srgbClr val="FFFFFF"/>
                </a:solidFill>
              </a:rPr>
              <a:t>If autism in girls remains undiagnosed, they are at high risk of developing mental health difficulties such as anxiety, depression, self-harm and eating disorders. This also impacts upon their ability to engage in the learning process and, in turn, achieve their full potential.</a:t>
            </a:r>
            <a:endParaRPr lang="en-GB" sz="2400" dirty="0">
              <a:solidFill>
                <a:srgbClr val="FFFFFF"/>
              </a:solidFill>
            </a:endParaRPr>
          </a:p>
        </p:txBody>
      </p:sp>
      <p:sp>
        <p:nvSpPr>
          <p:cNvPr id="6" name="Footer Placeholder 5"/>
          <p:cNvSpPr>
            <a:spLocks noGrp="1"/>
          </p:cNvSpPr>
          <p:nvPr>
            <p:ph type="ftr" sz="quarter" idx="11"/>
          </p:nvPr>
        </p:nvSpPr>
        <p:spPr>
          <a:xfrm>
            <a:off x="245659" y="6356351"/>
            <a:ext cx="8718829" cy="365125"/>
          </a:xfrm>
        </p:spPr>
        <p:txBody>
          <a:bodyPr/>
          <a:lstStyle/>
          <a:p>
            <a:pPr>
              <a:defRPr/>
            </a:pPr>
            <a:r>
              <a:rPr lang="en-GB" sz="1400" dirty="0">
                <a:solidFill>
                  <a:schemeClr val="tx1"/>
                </a:solidFill>
              </a:rPr>
              <a:t>The ASD Girls’ Wellbeing Toolkit © Tina Rae &amp; Amy Such, 2019</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404664"/>
            <a:ext cx="5112567" cy="3412175"/>
          </a:xfrm>
          <a:prstGeom prst="rect">
            <a:avLst/>
          </a:prstGeom>
        </p:spPr>
      </p:pic>
      <p:sp>
        <p:nvSpPr>
          <p:cNvPr id="9" name="TextBox 8"/>
          <p:cNvSpPr txBox="1"/>
          <p:nvPr/>
        </p:nvSpPr>
        <p:spPr>
          <a:xfrm>
            <a:off x="5652120" y="476672"/>
            <a:ext cx="3312368" cy="707886"/>
          </a:xfrm>
          <a:prstGeom prst="rect">
            <a:avLst/>
          </a:prstGeom>
          <a:noFill/>
        </p:spPr>
        <p:txBody>
          <a:bodyPr wrap="square" rtlCol="0">
            <a:spAutoFit/>
          </a:bodyPr>
          <a:lstStyle/>
          <a:p>
            <a:r>
              <a:rPr lang="en-GB" sz="4000" dirty="0" smtClean="0"/>
              <a:t>The problem … </a:t>
            </a:r>
            <a:endParaRPr lang="en-GB" sz="4000" dirty="0"/>
          </a:p>
        </p:txBody>
      </p:sp>
    </p:spTree>
    <p:extLst>
      <p:ext uri="{BB962C8B-B14F-4D97-AF65-F5344CB8AC3E}">
        <p14:creationId xmlns:p14="http://schemas.microsoft.com/office/powerpoint/2010/main" val="3202607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7C84-A878-4C30-B9F3-95D733670CE5}"/>
              </a:ext>
            </a:extLst>
          </p:cNvPr>
          <p:cNvSpPr>
            <a:spLocks noGrp="1"/>
          </p:cNvSpPr>
          <p:nvPr>
            <p:ph type="title"/>
          </p:nvPr>
        </p:nvSpPr>
        <p:spPr>
          <a:xfrm>
            <a:off x="1769185" y="188640"/>
            <a:ext cx="5605629" cy="994172"/>
          </a:xfrm>
        </p:spPr>
        <p:txBody>
          <a:bodyPr>
            <a:normAutofit/>
          </a:bodyPr>
          <a:lstStyle/>
          <a:p>
            <a:r>
              <a:rPr lang="en-GB" sz="4000" dirty="0"/>
              <a:t>Key aims</a:t>
            </a:r>
          </a:p>
        </p:txBody>
      </p:sp>
      <p:sp>
        <p:nvSpPr>
          <p:cNvPr id="3" name="Content Placeholder 2">
            <a:extLst>
              <a:ext uri="{FF2B5EF4-FFF2-40B4-BE49-F238E27FC236}">
                <a16:creationId xmlns:a16="http://schemas.microsoft.com/office/drawing/2014/main" xmlns="" id="{707568F3-E338-458A-91E0-EE3FECF46203}"/>
              </a:ext>
            </a:extLst>
          </p:cNvPr>
          <p:cNvSpPr>
            <a:spLocks noGrp="1"/>
          </p:cNvSpPr>
          <p:nvPr>
            <p:ph idx="1"/>
          </p:nvPr>
        </p:nvSpPr>
        <p:spPr>
          <a:xfrm>
            <a:off x="251521" y="1268760"/>
            <a:ext cx="8496944" cy="4747411"/>
          </a:xfrm>
        </p:spPr>
        <p:txBody>
          <a:bodyPr anchor="ctr">
            <a:noAutofit/>
          </a:bodyPr>
          <a:lstStyle/>
          <a:p>
            <a:pPr marL="0" lvl="0" indent="0" fontAlgn="base">
              <a:buSzPct val="125000"/>
              <a:buNone/>
            </a:pPr>
            <a:r>
              <a:rPr lang="en-US" sz="2400" dirty="0" smtClean="0"/>
              <a:t>To:</a:t>
            </a:r>
          </a:p>
          <a:p>
            <a:pPr lvl="0" fontAlgn="base">
              <a:buSzPct val="125000"/>
            </a:pPr>
            <a:r>
              <a:rPr lang="en-US" sz="2400" dirty="0" smtClean="0"/>
              <a:t>promote </a:t>
            </a:r>
            <a:r>
              <a:rPr lang="en-US" sz="2400" dirty="0"/>
              <a:t>personal and social skills development</a:t>
            </a:r>
          </a:p>
          <a:p>
            <a:pPr lvl="0" fontAlgn="base">
              <a:buSzPct val="125000"/>
            </a:pPr>
            <a:r>
              <a:rPr lang="en-US" sz="2400" dirty="0"/>
              <a:t>promote effective thinking and the management of anxiety and stress using key therapeutic tools</a:t>
            </a:r>
            <a:endParaRPr lang="en-GB" sz="2400" dirty="0"/>
          </a:p>
          <a:p>
            <a:pPr lvl="0" fontAlgn="base">
              <a:buSzPct val="125000"/>
            </a:pPr>
            <a:r>
              <a:rPr lang="en-US" sz="2400" dirty="0"/>
              <a:t>develop students’ self-esteem and self-awareness</a:t>
            </a:r>
            <a:endParaRPr lang="en-GB" sz="2400" dirty="0"/>
          </a:p>
          <a:p>
            <a:pPr lvl="0" fontAlgn="base">
              <a:buSzPct val="125000"/>
            </a:pPr>
            <a:r>
              <a:rPr lang="en-US" sz="2400" dirty="0"/>
              <a:t>empower young people to explore the many aspects of sexuality and healthy personal relationships</a:t>
            </a:r>
            <a:endParaRPr lang="en-GB" sz="2400" dirty="0"/>
          </a:p>
          <a:p>
            <a:pPr lvl="0" fontAlgn="base">
              <a:buSzPct val="125000"/>
            </a:pPr>
            <a:r>
              <a:rPr lang="en-US" sz="2400" dirty="0"/>
              <a:t>encourage pupils to accept personal responsibility for keeping the mind and body safe and healthy</a:t>
            </a:r>
            <a:endParaRPr lang="en-GB" sz="2400" dirty="0"/>
          </a:p>
          <a:p>
            <a:pPr lvl="0" fontAlgn="base">
              <a:buSzPct val="125000"/>
            </a:pPr>
            <a:r>
              <a:rPr lang="en-US" sz="2400" dirty="0"/>
              <a:t>help students to access confidently a range of local and national sources of information, support and advice</a:t>
            </a:r>
            <a:endParaRPr lang="en-GB" sz="2400" dirty="0"/>
          </a:p>
          <a:p>
            <a:pPr lvl="0" fontAlgn="base">
              <a:buSzPct val="125000"/>
            </a:pPr>
            <a:r>
              <a:rPr lang="en-US" sz="2400" dirty="0"/>
              <a:t>address contemporary issues that are relevant to young people and build upon their ability to navigate these successfully</a:t>
            </a:r>
            <a:endParaRPr lang="en-GB" sz="2400" dirty="0"/>
          </a:p>
          <a:p>
            <a:pPr>
              <a:buSzPct val="125000"/>
            </a:pPr>
            <a:endParaRPr lang="en-GB" sz="2400" dirty="0"/>
          </a:p>
        </p:txBody>
      </p:sp>
      <p:sp>
        <p:nvSpPr>
          <p:cNvPr id="5" name="Footer Placeholder 4"/>
          <p:cNvSpPr>
            <a:spLocks noGrp="1"/>
          </p:cNvSpPr>
          <p:nvPr>
            <p:ph type="ftr" sz="quarter" idx="11"/>
          </p:nvPr>
        </p:nvSpPr>
        <p:spPr>
          <a:xfrm>
            <a:off x="251520" y="6356350"/>
            <a:ext cx="8640960"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spTree>
    <p:extLst>
      <p:ext uri="{BB962C8B-B14F-4D97-AF65-F5344CB8AC3E}">
        <p14:creationId xmlns:p14="http://schemas.microsoft.com/office/powerpoint/2010/main" val="3686541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3134" y="0"/>
            <a:ext cx="9438087" cy="6853238"/>
            <a:chOff x="-417513" y="0"/>
            <a:chExt cx="12584114" cy="6853238"/>
          </a:xfrm>
        </p:grpSpPr>
        <p:sp>
          <p:nvSpPr>
            <p:cNvPr id="12"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xmlns="" id="{A8678C4E-88B5-4D94-ABBC-B7C85A40064B}"/>
              </a:ext>
            </a:extLst>
          </p:cNvPr>
          <p:cNvSpPr>
            <a:spLocks noGrp="1"/>
          </p:cNvSpPr>
          <p:nvPr>
            <p:ph type="title"/>
          </p:nvPr>
        </p:nvSpPr>
        <p:spPr>
          <a:xfrm>
            <a:off x="678657" y="980728"/>
            <a:ext cx="2588798" cy="4713635"/>
          </a:xfrm>
        </p:spPr>
        <p:txBody>
          <a:bodyPr>
            <a:normAutofit/>
          </a:bodyPr>
          <a:lstStyle/>
          <a:p>
            <a:pPr algn="ctr"/>
            <a:r>
              <a:rPr lang="en-GB" sz="4000" dirty="0">
                <a:solidFill>
                  <a:srgbClr val="FFFFFF"/>
                </a:solidFill>
              </a:rPr>
              <a:t>Key </a:t>
            </a:r>
            <a:r>
              <a:rPr lang="en-GB" sz="4000" dirty="0" smtClean="0">
                <a:solidFill>
                  <a:srgbClr val="FFFFFF"/>
                </a:solidFill>
              </a:rPr>
              <a:t>features</a:t>
            </a:r>
            <a:br>
              <a:rPr lang="en-GB" sz="4000" dirty="0" smtClean="0">
                <a:solidFill>
                  <a:srgbClr val="FFFFFF"/>
                </a:solidFill>
              </a:rPr>
            </a:br>
            <a:r>
              <a:rPr lang="en-GB" sz="4000" dirty="0" smtClean="0">
                <a:solidFill>
                  <a:srgbClr val="FFFFFF"/>
                </a:solidFill>
              </a:rPr>
              <a:t>of the </a:t>
            </a:r>
            <a:br>
              <a:rPr lang="en-GB" sz="4000" dirty="0" smtClean="0">
                <a:solidFill>
                  <a:srgbClr val="FFFFFF"/>
                </a:solidFill>
              </a:rPr>
            </a:br>
            <a:r>
              <a:rPr lang="en-GB" sz="4000" dirty="0" smtClean="0">
                <a:solidFill>
                  <a:srgbClr val="FFFFFF"/>
                </a:solidFill>
              </a:rPr>
              <a:t>sessions</a:t>
            </a:r>
            <a:endParaRPr lang="en-GB" sz="4000" dirty="0">
              <a:solidFill>
                <a:srgbClr val="FFFFFF"/>
              </a:solidFill>
            </a:endParaRPr>
          </a:p>
        </p:txBody>
      </p:sp>
      <p:sp>
        <p:nvSpPr>
          <p:cNvPr id="3" name="Content Placeholder 2">
            <a:extLst>
              <a:ext uri="{FF2B5EF4-FFF2-40B4-BE49-F238E27FC236}">
                <a16:creationId xmlns:a16="http://schemas.microsoft.com/office/drawing/2014/main" xmlns="" id="{E17F3636-4C6D-42D0-992C-0D7ECC94A1B4}"/>
              </a:ext>
            </a:extLst>
          </p:cNvPr>
          <p:cNvSpPr>
            <a:spLocks noGrp="1"/>
          </p:cNvSpPr>
          <p:nvPr>
            <p:ph idx="1"/>
          </p:nvPr>
        </p:nvSpPr>
        <p:spPr>
          <a:xfrm>
            <a:off x="3598071" y="138112"/>
            <a:ext cx="5277446" cy="6603256"/>
          </a:xfrm>
        </p:spPr>
        <p:txBody>
          <a:bodyPr anchor="ctr">
            <a:normAutofit fontScale="77500" lnSpcReduction="20000"/>
          </a:bodyPr>
          <a:lstStyle/>
          <a:p>
            <a:pPr lvl="0" fontAlgn="base">
              <a:buSzPct val="125000"/>
            </a:pPr>
            <a:r>
              <a:rPr lang="en-US" sz="2400" b="1" dirty="0"/>
              <a:t>Reinforcement</a:t>
            </a:r>
            <a:r>
              <a:rPr lang="en-US" sz="2400" dirty="0"/>
              <a:t> –allowing copious opportunities for over learning key skills and concepts</a:t>
            </a:r>
            <a:endParaRPr lang="en-GB" sz="2400" dirty="0"/>
          </a:p>
          <a:p>
            <a:pPr lvl="0" fontAlgn="base">
              <a:buSzPct val="125000"/>
            </a:pPr>
            <a:r>
              <a:rPr lang="en-US" sz="2400" b="1" dirty="0"/>
              <a:t>Explicit</a:t>
            </a:r>
            <a:r>
              <a:rPr lang="en-US" sz="2400" dirty="0"/>
              <a:t> –language to be very clear and explicit at all times</a:t>
            </a:r>
            <a:endParaRPr lang="en-GB" sz="2400" dirty="0"/>
          </a:p>
          <a:p>
            <a:pPr lvl="0" fontAlgn="base">
              <a:buSzPct val="125000"/>
            </a:pPr>
            <a:r>
              <a:rPr lang="en-US" sz="2400" dirty="0"/>
              <a:t>Concrete examples - in each session so as to facilitate comprehension</a:t>
            </a:r>
            <a:endParaRPr lang="en-GB" sz="2400" dirty="0"/>
          </a:p>
          <a:p>
            <a:pPr lvl="0" fontAlgn="base">
              <a:buSzPct val="125000"/>
            </a:pPr>
            <a:r>
              <a:rPr lang="en-US" sz="2400" b="1" dirty="0"/>
              <a:t>Role play-  </a:t>
            </a:r>
            <a:r>
              <a:rPr lang="en-US" sz="2400" dirty="0"/>
              <a:t>to practice key social skills and problem-solve challenges met in the real world of relationships with both genders</a:t>
            </a:r>
            <a:endParaRPr lang="en-GB" sz="2400" dirty="0"/>
          </a:p>
          <a:p>
            <a:pPr lvl="0" fontAlgn="base">
              <a:buSzPct val="125000"/>
            </a:pPr>
            <a:r>
              <a:rPr lang="en-US" sz="2400" b="1" dirty="0"/>
              <a:t>Structure and routine </a:t>
            </a:r>
            <a:r>
              <a:rPr lang="en-US" sz="2400" dirty="0"/>
              <a:t>– each session structured in the same way so as to reduce anxiety</a:t>
            </a:r>
            <a:endParaRPr lang="en-GB" sz="2400" dirty="0"/>
          </a:p>
          <a:p>
            <a:pPr lvl="0" fontAlgn="base">
              <a:buSzPct val="125000"/>
            </a:pPr>
            <a:r>
              <a:rPr lang="en-US" sz="2400" b="1" dirty="0"/>
              <a:t>Reading others’ intentions </a:t>
            </a:r>
            <a:r>
              <a:rPr lang="en-US" sz="2400" dirty="0"/>
              <a:t>– using role plays in order to try to develop skills in reading behaviours</a:t>
            </a:r>
            <a:endParaRPr lang="en-GB" sz="2400" dirty="0"/>
          </a:p>
          <a:p>
            <a:pPr lvl="0" fontAlgn="base">
              <a:buSzPct val="125000"/>
            </a:pPr>
            <a:r>
              <a:rPr lang="en-US" sz="2400" b="1" dirty="0"/>
              <a:t>Self-awareness </a:t>
            </a:r>
            <a:r>
              <a:rPr lang="en-US" sz="2400" dirty="0"/>
              <a:t>– 'if I do not feel comfortable, what should I do?' –using real life examples of other girls' experiences of being used/exploited due to not ‘reading it right’ and supported the development of problem solving skills by using structured frameworks</a:t>
            </a:r>
            <a:endParaRPr lang="en-GB" sz="2400" dirty="0"/>
          </a:p>
          <a:p>
            <a:pPr lvl="0" fontAlgn="base">
              <a:buSzPct val="125000"/>
            </a:pPr>
            <a:r>
              <a:rPr lang="en-US" sz="2400" dirty="0"/>
              <a:t>The session structure is also made explicit at the start of each session and any changes discussed and prepared for at the outset.</a:t>
            </a:r>
            <a:endParaRPr lang="en-GB" sz="2400" dirty="0"/>
          </a:p>
          <a:p>
            <a:endParaRPr lang="en-GB" sz="1200" dirty="0"/>
          </a:p>
        </p:txBody>
      </p:sp>
      <p:sp>
        <p:nvSpPr>
          <p:cNvPr id="5" name="Footer Placeholder 4"/>
          <p:cNvSpPr>
            <a:spLocks noGrp="1"/>
          </p:cNvSpPr>
          <p:nvPr>
            <p:ph type="ftr" sz="quarter" idx="11"/>
          </p:nvPr>
        </p:nvSpPr>
        <p:spPr>
          <a:xfrm>
            <a:off x="196453" y="6356350"/>
            <a:ext cx="8679063"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spTree>
    <p:extLst>
      <p:ext uri="{BB962C8B-B14F-4D97-AF65-F5344CB8AC3E}">
        <p14:creationId xmlns:p14="http://schemas.microsoft.com/office/powerpoint/2010/main" val="2749855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group of people in a room&#10;&#10;Description automatically generated">
            <a:extLst>
              <a:ext uri="{FF2B5EF4-FFF2-40B4-BE49-F238E27FC236}">
                <a16:creationId xmlns:a16="http://schemas.microsoft.com/office/drawing/2014/main" xmlns="" id="{1F65359C-E463-4C33-ACC4-DF0DE0B25A8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5228" r="3107" b="1"/>
          <a:stretch/>
        </p:blipFill>
        <p:spPr>
          <a:xfrm>
            <a:off x="20" y="0"/>
            <a:ext cx="9143980" cy="6857990"/>
          </a:xfrm>
          <a:prstGeom prst="rect">
            <a:avLst/>
          </a:prstGeom>
        </p:spPr>
      </p:pic>
      <p:sp>
        <p:nvSpPr>
          <p:cNvPr id="3" name="Footer Placeholder 2"/>
          <p:cNvSpPr>
            <a:spLocks noGrp="1"/>
          </p:cNvSpPr>
          <p:nvPr>
            <p:ph type="ftr" sz="quarter" idx="11"/>
          </p:nvPr>
        </p:nvSpPr>
        <p:spPr>
          <a:xfrm>
            <a:off x="323528" y="6356350"/>
            <a:ext cx="8568952"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sp>
        <p:nvSpPr>
          <p:cNvPr id="4" name="Title 3"/>
          <p:cNvSpPr>
            <a:spLocks noGrp="1"/>
          </p:cNvSpPr>
          <p:nvPr>
            <p:ph type="title"/>
          </p:nvPr>
        </p:nvSpPr>
        <p:spPr>
          <a:xfrm>
            <a:off x="457200" y="4941168"/>
            <a:ext cx="8229600" cy="1143000"/>
          </a:xfrm>
        </p:spPr>
        <p:txBody>
          <a:bodyPr/>
          <a:lstStyle/>
          <a:p>
            <a:r>
              <a:rPr lang="en-GB" dirty="0" smtClean="0"/>
              <a:t>The power of the group</a:t>
            </a:r>
            <a:endParaRPr lang="en-GB" dirty="0"/>
          </a:p>
        </p:txBody>
      </p:sp>
    </p:spTree>
    <p:extLst>
      <p:ext uri="{BB962C8B-B14F-4D97-AF65-F5344CB8AC3E}">
        <p14:creationId xmlns:p14="http://schemas.microsoft.com/office/powerpoint/2010/main" val="3146933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59DFEBA-E1F2-4544-BD56-9F221C8B0DF2}"/>
              </a:ext>
            </a:extLst>
          </p:cNvPr>
          <p:cNvSpPr>
            <a:spLocks noGrp="1"/>
          </p:cNvSpPr>
          <p:nvPr>
            <p:ph type="title"/>
          </p:nvPr>
        </p:nvSpPr>
        <p:spPr>
          <a:xfrm>
            <a:off x="323528" y="260648"/>
            <a:ext cx="2479513" cy="5515684"/>
          </a:xfrm>
        </p:spPr>
        <p:txBody>
          <a:bodyPr anchor="ctr">
            <a:normAutofit/>
          </a:bodyPr>
          <a:lstStyle/>
          <a:p>
            <a:r>
              <a:rPr lang="en-GB" sz="4000" dirty="0" smtClean="0">
                <a:solidFill>
                  <a:srgbClr val="FFFFFF"/>
                </a:solidFill>
              </a:rPr>
              <a:t>TERM 1 </a:t>
            </a:r>
            <a:r>
              <a:rPr lang="en-GB" sz="4000" dirty="0">
                <a:solidFill>
                  <a:srgbClr val="FFFFFF"/>
                </a:solidFill>
              </a:rPr>
              <a:t>Me </a:t>
            </a:r>
            <a:r>
              <a:rPr lang="en-GB" sz="4000" dirty="0" smtClean="0">
                <a:solidFill>
                  <a:srgbClr val="FFFFFF"/>
                </a:solidFill>
              </a:rPr>
              <a:t>&amp; </a:t>
            </a:r>
            <a:r>
              <a:rPr lang="en-GB" sz="4000" dirty="0">
                <a:solidFill>
                  <a:srgbClr val="FFFFFF"/>
                </a:solidFill>
              </a:rPr>
              <a:t>my mental health</a:t>
            </a:r>
            <a:r>
              <a:rPr lang="en-GB" sz="3500" dirty="0">
                <a:solidFill>
                  <a:srgbClr val="FFFFFF"/>
                </a:solidFill>
              </a:rPr>
              <a:t/>
            </a:r>
            <a:br>
              <a:rPr lang="en-GB" sz="3500" dirty="0">
                <a:solidFill>
                  <a:srgbClr val="FFFFFF"/>
                </a:solidFill>
              </a:rPr>
            </a:br>
            <a:endParaRPr lang="en-GB" sz="3500" dirty="0">
              <a:solidFill>
                <a:srgbClr val="FFFFFF"/>
              </a:solidFill>
            </a:endParaRPr>
          </a:p>
        </p:txBody>
      </p:sp>
      <p:sp>
        <p:nvSpPr>
          <p:cNvPr id="3" name="Content Placeholder 2">
            <a:extLst>
              <a:ext uri="{FF2B5EF4-FFF2-40B4-BE49-F238E27FC236}">
                <a16:creationId xmlns:a16="http://schemas.microsoft.com/office/drawing/2014/main" xmlns="" id="{63E9B231-6E25-43A8-91A1-86CA836D0AE8}"/>
              </a:ext>
            </a:extLst>
          </p:cNvPr>
          <p:cNvSpPr>
            <a:spLocks noGrp="1"/>
          </p:cNvSpPr>
          <p:nvPr>
            <p:ph sz="half" idx="1"/>
          </p:nvPr>
        </p:nvSpPr>
        <p:spPr>
          <a:xfrm>
            <a:off x="3285641" y="332656"/>
            <a:ext cx="2570462" cy="5443677"/>
          </a:xfrm>
        </p:spPr>
        <p:txBody>
          <a:bodyPr>
            <a:noAutofit/>
          </a:bodyPr>
          <a:lstStyle/>
          <a:p>
            <a:pPr lvl="0">
              <a:buSzPct val="125000"/>
            </a:pPr>
            <a:r>
              <a:rPr lang="en-GB" sz="1800" dirty="0"/>
              <a:t>About me</a:t>
            </a:r>
          </a:p>
          <a:p>
            <a:pPr marL="457200" lvl="1" indent="0">
              <a:buSzPct val="125000"/>
              <a:buNone/>
            </a:pPr>
            <a:r>
              <a:rPr lang="en-GB" sz="1800" dirty="0"/>
              <a:t>Layers of myself</a:t>
            </a:r>
          </a:p>
          <a:p>
            <a:pPr lvl="0">
              <a:buSzPct val="125000"/>
            </a:pPr>
            <a:r>
              <a:rPr lang="en-GB" sz="1800" dirty="0"/>
              <a:t>Physical and mental health</a:t>
            </a:r>
          </a:p>
          <a:p>
            <a:pPr lvl="0">
              <a:buSzPct val="125000"/>
            </a:pPr>
            <a:r>
              <a:rPr lang="en-GB" sz="1800" dirty="0"/>
              <a:t>Mental and physical fitness ideas</a:t>
            </a:r>
          </a:p>
          <a:p>
            <a:pPr lvl="0">
              <a:buSzPct val="125000"/>
            </a:pPr>
            <a:r>
              <a:rPr lang="en-GB" sz="1800" dirty="0"/>
              <a:t>My key energisers and motivators</a:t>
            </a:r>
          </a:p>
          <a:p>
            <a:pPr lvl="0">
              <a:buSzPct val="125000"/>
            </a:pPr>
            <a:r>
              <a:rPr lang="en-GB" sz="1800" dirty="0"/>
              <a:t>My self-concept</a:t>
            </a:r>
          </a:p>
          <a:p>
            <a:pPr marL="457200" lvl="1" indent="0">
              <a:buSzPct val="125000"/>
              <a:buNone/>
            </a:pPr>
            <a:r>
              <a:rPr lang="en-GB" sz="1800" dirty="0"/>
              <a:t>Building confidence</a:t>
            </a:r>
          </a:p>
          <a:p>
            <a:pPr marL="457200" lvl="1" indent="0">
              <a:buSzPct val="125000"/>
              <a:buNone/>
            </a:pPr>
            <a:r>
              <a:rPr lang="en-GB" sz="1800" dirty="0"/>
              <a:t>Learning from failure</a:t>
            </a:r>
          </a:p>
          <a:p>
            <a:pPr lvl="0">
              <a:buSzPct val="125000"/>
            </a:pPr>
            <a:r>
              <a:rPr lang="en-GB" sz="1800" dirty="0"/>
              <a:t>Resilience</a:t>
            </a:r>
          </a:p>
          <a:p>
            <a:pPr marL="457200" lvl="1" indent="0">
              <a:buSzPct val="125000"/>
              <a:buNone/>
            </a:pPr>
            <a:r>
              <a:rPr lang="en-GB" sz="1800" dirty="0"/>
              <a:t>Control spectrum</a:t>
            </a:r>
          </a:p>
          <a:p>
            <a:pPr marL="457200" lvl="1" indent="0">
              <a:buSzPct val="125000"/>
              <a:buNone/>
            </a:pPr>
            <a:r>
              <a:rPr lang="en-GB" sz="1800" dirty="0"/>
              <a:t>Noticing beliefs</a:t>
            </a:r>
          </a:p>
          <a:p>
            <a:pPr lvl="0">
              <a:buSzPct val="125000"/>
            </a:pPr>
            <a:r>
              <a:rPr lang="en-GB" sz="1800" dirty="0"/>
              <a:t>Self-esteem</a:t>
            </a:r>
          </a:p>
          <a:p>
            <a:pPr marL="457200" lvl="1" indent="0">
              <a:buSzPct val="125000"/>
              <a:buNone/>
            </a:pPr>
            <a:r>
              <a:rPr lang="en-GB" sz="1800" dirty="0"/>
              <a:t>My self-esteem</a:t>
            </a:r>
          </a:p>
          <a:p>
            <a:pPr marL="457200" lvl="1" indent="0">
              <a:buSzPct val="125000"/>
              <a:buNone/>
            </a:pPr>
            <a:r>
              <a:rPr lang="en-GB" sz="1800" dirty="0"/>
              <a:t>A good </a:t>
            </a:r>
            <a:r>
              <a:rPr lang="en-GB" sz="1800" dirty="0" smtClean="0"/>
              <a:t>friend</a:t>
            </a:r>
            <a:endParaRPr lang="en-GB" sz="1800" dirty="0"/>
          </a:p>
        </p:txBody>
      </p:sp>
      <p:sp>
        <p:nvSpPr>
          <p:cNvPr id="6" name="Content Placeholder 5">
            <a:extLst>
              <a:ext uri="{FF2B5EF4-FFF2-40B4-BE49-F238E27FC236}">
                <a16:creationId xmlns:a16="http://schemas.microsoft.com/office/drawing/2014/main" xmlns="" id="{3F3BD044-16B6-4273-8E5E-49D2B2D9E8C3}"/>
              </a:ext>
            </a:extLst>
          </p:cNvPr>
          <p:cNvSpPr>
            <a:spLocks noGrp="1"/>
          </p:cNvSpPr>
          <p:nvPr>
            <p:ph sz="half" idx="2"/>
          </p:nvPr>
        </p:nvSpPr>
        <p:spPr>
          <a:xfrm>
            <a:off x="6338703" y="260648"/>
            <a:ext cx="2398275" cy="5515685"/>
          </a:xfrm>
        </p:spPr>
        <p:txBody>
          <a:bodyPr>
            <a:normAutofit/>
          </a:bodyPr>
          <a:lstStyle/>
          <a:p>
            <a:pPr lvl="0">
              <a:buSzPct val="125000"/>
            </a:pPr>
            <a:r>
              <a:rPr lang="en-GB" sz="1800" dirty="0"/>
              <a:t>Managing stress and anxiety 1</a:t>
            </a:r>
          </a:p>
          <a:p>
            <a:pPr marL="457200" lvl="1" indent="0">
              <a:buSzPct val="125000"/>
              <a:buNone/>
            </a:pPr>
            <a:r>
              <a:rPr lang="en-GB" sz="1800" dirty="0"/>
              <a:t>What is stress?</a:t>
            </a:r>
          </a:p>
          <a:p>
            <a:pPr marL="457200" lvl="1" indent="0">
              <a:buSzPct val="125000"/>
              <a:buNone/>
            </a:pPr>
            <a:r>
              <a:rPr lang="en-GB" sz="1800" dirty="0"/>
              <a:t>Stress busting</a:t>
            </a:r>
          </a:p>
          <a:p>
            <a:pPr lvl="0">
              <a:buSzPct val="125000"/>
            </a:pPr>
            <a:r>
              <a:rPr lang="en-GB" sz="1800" dirty="0"/>
              <a:t>Managing stress and anxiety 2</a:t>
            </a:r>
          </a:p>
          <a:p>
            <a:pPr marL="457200" lvl="1" indent="0">
              <a:buSzPct val="125000"/>
              <a:buNone/>
            </a:pPr>
            <a:r>
              <a:rPr lang="en-GB" sz="1800" dirty="0"/>
              <a:t>Stress v anxiety</a:t>
            </a:r>
          </a:p>
          <a:p>
            <a:pPr marL="457200" lvl="1" indent="0">
              <a:buSzPct val="125000"/>
              <a:buNone/>
            </a:pPr>
            <a:r>
              <a:rPr lang="en-GB" sz="1800" dirty="0"/>
              <a:t>Understand panic</a:t>
            </a:r>
          </a:p>
          <a:p>
            <a:pPr lvl="0">
              <a:buSzPct val="125000"/>
            </a:pPr>
            <a:r>
              <a:rPr lang="en-GB" sz="1800" dirty="0"/>
              <a:t>Managing stress and anxiety 3</a:t>
            </a:r>
          </a:p>
          <a:p>
            <a:pPr marL="457200" lvl="1" indent="0">
              <a:buSzPct val="125000"/>
              <a:buNone/>
            </a:pPr>
            <a:r>
              <a:rPr lang="en-GB" sz="1800" dirty="0"/>
              <a:t>The worry tree</a:t>
            </a:r>
          </a:p>
          <a:p>
            <a:pPr lvl="0">
              <a:buSzPct val="125000"/>
            </a:pPr>
            <a:r>
              <a:rPr lang="en-GB" sz="1800" dirty="0"/>
              <a:t>Self harm 1</a:t>
            </a:r>
          </a:p>
          <a:p>
            <a:pPr marL="457200" lvl="1" indent="0">
              <a:buSzPct val="125000"/>
              <a:buNone/>
            </a:pPr>
            <a:r>
              <a:rPr lang="en-GB" sz="1800" dirty="0"/>
              <a:t>Amie’s story</a:t>
            </a:r>
          </a:p>
          <a:p>
            <a:pPr marL="457200" lvl="1" indent="0">
              <a:buSzPct val="125000"/>
              <a:buNone/>
            </a:pPr>
            <a:r>
              <a:rPr lang="en-GB" sz="1800" dirty="0"/>
              <a:t>Keeping safe</a:t>
            </a:r>
          </a:p>
          <a:p>
            <a:pPr lvl="0">
              <a:buSzPct val="125000"/>
            </a:pPr>
            <a:r>
              <a:rPr lang="en-GB" sz="1800" dirty="0"/>
              <a:t>Self harm 2 </a:t>
            </a:r>
          </a:p>
          <a:p>
            <a:pPr marL="457200" lvl="1" indent="0">
              <a:buSzPct val="125000"/>
              <a:buNone/>
            </a:pPr>
            <a:r>
              <a:rPr lang="en-GB" sz="1800" dirty="0"/>
              <a:t>Letter from Sally</a:t>
            </a:r>
          </a:p>
          <a:p>
            <a:pPr marL="457200" lvl="1" indent="0">
              <a:buSzPct val="125000"/>
              <a:buNone/>
            </a:pPr>
            <a:r>
              <a:rPr lang="en-GB" sz="1800" dirty="0"/>
              <a:t>My safety </a:t>
            </a:r>
            <a:r>
              <a:rPr lang="en-GB" sz="1800" dirty="0" smtClean="0"/>
              <a:t>plan</a:t>
            </a:r>
            <a:endParaRPr lang="en-GB" sz="1800" dirty="0"/>
          </a:p>
        </p:txBody>
      </p:sp>
      <p:sp>
        <p:nvSpPr>
          <p:cNvPr id="2" name="Footer Placeholder 1"/>
          <p:cNvSpPr>
            <a:spLocks noGrp="1"/>
          </p:cNvSpPr>
          <p:nvPr>
            <p:ph type="ftr" sz="quarter" idx="11"/>
          </p:nvPr>
        </p:nvSpPr>
        <p:spPr>
          <a:xfrm>
            <a:off x="251520" y="6356350"/>
            <a:ext cx="8712968"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spTree>
    <p:extLst>
      <p:ext uri="{BB962C8B-B14F-4D97-AF65-F5344CB8AC3E}">
        <p14:creationId xmlns:p14="http://schemas.microsoft.com/office/powerpoint/2010/main" val="855962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4D77A5-E75F-4A79-AC55-2D7D7AAB9B96}"/>
              </a:ext>
            </a:extLst>
          </p:cNvPr>
          <p:cNvSpPr>
            <a:spLocks noGrp="1"/>
          </p:cNvSpPr>
          <p:nvPr>
            <p:ph type="title"/>
          </p:nvPr>
        </p:nvSpPr>
        <p:spPr>
          <a:xfrm>
            <a:off x="107504" y="188640"/>
            <a:ext cx="3528392" cy="6048672"/>
          </a:xfrm>
        </p:spPr>
        <p:txBody>
          <a:bodyPr anchor="ctr">
            <a:normAutofit/>
          </a:bodyPr>
          <a:lstStyle/>
          <a:p>
            <a:r>
              <a:rPr lang="en-GB" sz="4000" dirty="0">
                <a:solidFill>
                  <a:srgbClr val="FFFFFF"/>
                </a:solidFill>
              </a:rPr>
              <a:t/>
            </a:r>
            <a:br>
              <a:rPr lang="en-GB" sz="4000" dirty="0">
                <a:solidFill>
                  <a:srgbClr val="FFFFFF"/>
                </a:solidFill>
              </a:rPr>
            </a:br>
            <a:r>
              <a:rPr lang="en-GB" sz="3900" dirty="0">
                <a:solidFill>
                  <a:srgbClr val="FFFFFF"/>
                </a:solidFill>
              </a:rPr>
              <a:t>TERM </a:t>
            </a:r>
            <a:r>
              <a:rPr lang="en-GB" sz="3900" dirty="0" smtClean="0">
                <a:solidFill>
                  <a:srgbClr val="FFFFFF"/>
                </a:solidFill>
              </a:rPr>
              <a:t>2 Relationships &amp; communication skills</a:t>
            </a:r>
            <a:endParaRPr lang="en-GB" sz="3900" dirty="0">
              <a:solidFill>
                <a:srgbClr val="FFFFFF"/>
              </a:solidFill>
            </a:endParaRPr>
          </a:p>
        </p:txBody>
      </p:sp>
      <p:sp>
        <p:nvSpPr>
          <p:cNvPr id="3" name="Content Placeholder 2">
            <a:extLst>
              <a:ext uri="{FF2B5EF4-FFF2-40B4-BE49-F238E27FC236}">
                <a16:creationId xmlns:a16="http://schemas.microsoft.com/office/drawing/2014/main" xmlns="" id="{EFF8422B-C76C-4CFE-BCDD-DCBBCC3DDB3E}"/>
              </a:ext>
            </a:extLst>
          </p:cNvPr>
          <p:cNvSpPr>
            <a:spLocks noGrp="1"/>
          </p:cNvSpPr>
          <p:nvPr>
            <p:ph sz="half" idx="1"/>
          </p:nvPr>
        </p:nvSpPr>
        <p:spPr>
          <a:xfrm>
            <a:off x="3491880" y="188640"/>
            <a:ext cx="2570462" cy="6120679"/>
          </a:xfrm>
        </p:spPr>
        <p:txBody>
          <a:bodyPr>
            <a:normAutofit fontScale="92500" lnSpcReduction="20000"/>
          </a:bodyPr>
          <a:lstStyle/>
          <a:p>
            <a:pPr lvl="0">
              <a:buSzPct val="125000"/>
            </a:pPr>
            <a:r>
              <a:rPr lang="en-GB" sz="1800" dirty="0"/>
              <a:t>Non-verbal communication </a:t>
            </a:r>
          </a:p>
          <a:p>
            <a:pPr marL="457200" lvl="1" indent="0">
              <a:buSzPct val="125000"/>
              <a:buNone/>
            </a:pPr>
            <a:r>
              <a:rPr lang="en-GB" sz="1800" dirty="0"/>
              <a:t>Non-verbal communication</a:t>
            </a:r>
          </a:p>
          <a:p>
            <a:pPr marL="457200" lvl="1" indent="0">
              <a:buSzPct val="125000"/>
              <a:buNone/>
            </a:pPr>
            <a:r>
              <a:rPr lang="en-GB" sz="1800" dirty="0"/>
              <a:t>Photo stories </a:t>
            </a:r>
          </a:p>
          <a:p>
            <a:pPr lvl="0">
              <a:buSzPct val="125000"/>
            </a:pPr>
            <a:r>
              <a:rPr lang="en-GB" sz="1800" dirty="0"/>
              <a:t>Verbal communication</a:t>
            </a:r>
          </a:p>
          <a:p>
            <a:pPr marL="457200" lvl="1" indent="0">
              <a:buSzPct val="125000"/>
              <a:buNone/>
            </a:pPr>
            <a:r>
              <a:rPr lang="en-GB" sz="1800" dirty="0"/>
              <a:t>What is assertiveness?</a:t>
            </a:r>
          </a:p>
          <a:p>
            <a:pPr marL="457200" lvl="1" indent="0">
              <a:buSzPct val="125000"/>
              <a:buNone/>
            </a:pPr>
            <a:r>
              <a:rPr lang="en-GB" sz="1800" dirty="0"/>
              <a:t>My scripts</a:t>
            </a:r>
          </a:p>
          <a:p>
            <a:pPr lvl="0">
              <a:buSzPct val="125000"/>
            </a:pPr>
            <a:r>
              <a:rPr lang="en-GB" sz="1800" dirty="0"/>
              <a:t>Relationships 1</a:t>
            </a:r>
          </a:p>
          <a:p>
            <a:pPr marL="457200" lvl="1" indent="0">
              <a:buSzPct val="125000"/>
              <a:buNone/>
            </a:pPr>
            <a:r>
              <a:rPr lang="en-GB" sz="1800" dirty="0"/>
              <a:t>Speak and guess cards</a:t>
            </a:r>
          </a:p>
          <a:p>
            <a:pPr marL="457200" lvl="1" indent="0">
              <a:buSzPct val="125000"/>
              <a:buNone/>
            </a:pPr>
            <a:r>
              <a:rPr lang="en-GB" sz="1800" dirty="0"/>
              <a:t>Other people </a:t>
            </a:r>
          </a:p>
          <a:p>
            <a:pPr lvl="0">
              <a:buSzPct val="125000"/>
            </a:pPr>
            <a:r>
              <a:rPr lang="en-GB" sz="1800" dirty="0"/>
              <a:t>Relationships 2</a:t>
            </a:r>
          </a:p>
          <a:p>
            <a:pPr marL="457200" lvl="1" indent="0">
              <a:buSzPct val="125000"/>
              <a:buNone/>
            </a:pPr>
            <a:r>
              <a:rPr lang="en-GB" sz="1800" dirty="0"/>
              <a:t>Beliefs about relationships</a:t>
            </a:r>
          </a:p>
          <a:p>
            <a:pPr marL="457200" lvl="1" indent="0">
              <a:buSzPct val="125000"/>
              <a:buNone/>
            </a:pPr>
            <a:r>
              <a:rPr lang="en-GB" sz="1800" dirty="0"/>
              <a:t>Good partners v toxic partners</a:t>
            </a:r>
          </a:p>
          <a:p>
            <a:pPr lvl="0">
              <a:buSzPct val="125000"/>
            </a:pPr>
            <a:r>
              <a:rPr lang="en-GB" sz="1800" dirty="0"/>
              <a:t>Relationships 3</a:t>
            </a:r>
          </a:p>
          <a:p>
            <a:pPr marL="457200" lvl="1" indent="0">
              <a:buSzPct val="125000"/>
              <a:buNone/>
            </a:pPr>
            <a:r>
              <a:rPr lang="en-GB" sz="1800" dirty="0"/>
              <a:t>Challenging controlling behaviour</a:t>
            </a:r>
          </a:p>
          <a:p>
            <a:pPr marL="457200" lvl="1" indent="0">
              <a:buSzPct val="125000"/>
              <a:buNone/>
            </a:pPr>
            <a:r>
              <a:rPr lang="en-GB" sz="1800" dirty="0" smtClean="0"/>
              <a:t>The </a:t>
            </a:r>
            <a:r>
              <a:rPr lang="en-GB" sz="1800" dirty="0"/>
              <a:t>effects of kindness</a:t>
            </a:r>
          </a:p>
          <a:p>
            <a:endParaRPr lang="en-GB" sz="1300" dirty="0"/>
          </a:p>
        </p:txBody>
      </p:sp>
      <p:sp>
        <p:nvSpPr>
          <p:cNvPr id="4" name="Content Placeholder 3">
            <a:extLst>
              <a:ext uri="{FF2B5EF4-FFF2-40B4-BE49-F238E27FC236}">
                <a16:creationId xmlns:a16="http://schemas.microsoft.com/office/drawing/2014/main" xmlns="" id="{760218C4-68E5-4D93-A5BB-AA219647CC8E}"/>
              </a:ext>
            </a:extLst>
          </p:cNvPr>
          <p:cNvSpPr>
            <a:spLocks noGrp="1"/>
          </p:cNvSpPr>
          <p:nvPr>
            <p:ph sz="half" idx="2"/>
          </p:nvPr>
        </p:nvSpPr>
        <p:spPr>
          <a:xfrm>
            <a:off x="6338703" y="188640"/>
            <a:ext cx="2398275" cy="6120680"/>
          </a:xfrm>
        </p:spPr>
        <p:txBody>
          <a:bodyPr>
            <a:normAutofit fontScale="92500" lnSpcReduction="20000"/>
          </a:bodyPr>
          <a:lstStyle/>
          <a:p>
            <a:pPr lvl="0">
              <a:buSzPct val="125000"/>
            </a:pPr>
            <a:r>
              <a:rPr lang="en-GB" sz="1900" dirty="0"/>
              <a:t>Sexual behaviours</a:t>
            </a:r>
          </a:p>
          <a:p>
            <a:pPr marL="457200" lvl="1" indent="0">
              <a:buSzPct val="125000"/>
              <a:buNone/>
            </a:pPr>
            <a:r>
              <a:rPr lang="en-GB" sz="1900" dirty="0"/>
              <a:t>Exploitation</a:t>
            </a:r>
          </a:p>
          <a:p>
            <a:pPr marL="457200" lvl="1" indent="0">
              <a:buSzPct val="125000"/>
              <a:buNone/>
            </a:pPr>
            <a:r>
              <a:rPr lang="en-GB" sz="1900" dirty="0"/>
              <a:t>Sources of support</a:t>
            </a:r>
          </a:p>
          <a:p>
            <a:pPr lvl="0">
              <a:buSzPct val="125000"/>
            </a:pPr>
            <a:r>
              <a:rPr lang="en-GB" sz="1900" dirty="0"/>
              <a:t>Online behaviours</a:t>
            </a:r>
          </a:p>
          <a:p>
            <a:pPr marL="457200" lvl="1" indent="0">
              <a:buSzPct val="125000"/>
              <a:buNone/>
            </a:pPr>
            <a:r>
              <a:rPr lang="en-GB" sz="1900" dirty="0"/>
              <a:t>Experiences of online grooming</a:t>
            </a:r>
          </a:p>
          <a:p>
            <a:pPr marL="457200" lvl="1" indent="0">
              <a:buSzPct val="125000"/>
              <a:buNone/>
            </a:pPr>
            <a:r>
              <a:rPr lang="en-GB" sz="1900" dirty="0"/>
              <a:t>Online grooming case study</a:t>
            </a:r>
          </a:p>
          <a:p>
            <a:pPr lvl="0">
              <a:buSzPct val="125000"/>
            </a:pPr>
            <a:r>
              <a:rPr lang="en-GB" sz="1900" dirty="0"/>
              <a:t>Media and other influences 1</a:t>
            </a:r>
          </a:p>
          <a:p>
            <a:pPr marL="457200" lvl="1" indent="0">
              <a:buSzPct val="125000"/>
              <a:buNone/>
            </a:pPr>
            <a:r>
              <a:rPr lang="en-GB" sz="1900" dirty="0"/>
              <a:t>Fact or Fiction</a:t>
            </a:r>
          </a:p>
          <a:p>
            <a:pPr marL="457200" lvl="1" indent="0">
              <a:buSzPct val="125000"/>
              <a:buNone/>
            </a:pPr>
            <a:r>
              <a:rPr lang="en-GB" sz="1900" dirty="0"/>
              <a:t>Sexting</a:t>
            </a:r>
          </a:p>
          <a:p>
            <a:pPr lvl="0">
              <a:buSzPct val="125000"/>
            </a:pPr>
            <a:r>
              <a:rPr lang="en-GB" sz="1900" dirty="0"/>
              <a:t>Media and other influences 2</a:t>
            </a:r>
          </a:p>
          <a:p>
            <a:pPr marL="457200" lvl="1" indent="0">
              <a:buSzPct val="125000"/>
              <a:buNone/>
            </a:pPr>
            <a:r>
              <a:rPr lang="en-GB" sz="1900" dirty="0"/>
              <a:t>Who are you talking to?</a:t>
            </a:r>
          </a:p>
          <a:p>
            <a:pPr marL="457200" lvl="1" indent="0">
              <a:buSzPct val="125000"/>
              <a:buNone/>
            </a:pPr>
            <a:r>
              <a:rPr lang="en-GB" sz="1900" dirty="0"/>
              <a:t>Safe profiles</a:t>
            </a:r>
          </a:p>
          <a:p>
            <a:pPr lvl="0">
              <a:buSzPct val="125000"/>
            </a:pPr>
            <a:r>
              <a:rPr lang="en-GB" sz="1900" dirty="0"/>
              <a:t>Risk taking</a:t>
            </a:r>
          </a:p>
          <a:p>
            <a:pPr marL="457200" lvl="1" indent="0">
              <a:buSzPct val="125000"/>
              <a:buNone/>
            </a:pPr>
            <a:r>
              <a:rPr lang="en-GB" sz="1900" dirty="0"/>
              <a:t>Saying no</a:t>
            </a:r>
          </a:p>
          <a:p>
            <a:pPr marL="457200" lvl="1" indent="0">
              <a:buSzPct val="125000"/>
              <a:buNone/>
            </a:pPr>
            <a:r>
              <a:rPr lang="en-GB" sz="1900" dirty="0"/>
              <a:t>Risk</a:t>
            </a:r>
          </a:p>
          <a:p>
            <a:endParaRPr lang="en-GB" sz="1300" dirty="0"/>
          </a:p>
        </p:txBody>
      </p:sp>
      <p:sp>
        <p:nvSpPr>
          <p:cNvPr id="6" name="Footer Placeholder 5"/>
          <p:cNvSpPr>
            <a:spLocks noGrp="1"/>
          </p:cNvSpPr>
          <p:nvPr>
            <p:ph type="ftr" sz="quarter" idx="11"/>
          </p:nvPr>
        </p:nvSpPr>
        <p:spPr>
          <a:xfrm>
            <a:off x="251520" y="6356350"/>
            <a:ext cx="8640960"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spTree>
    <p:extLst>
      <p:ext uri="{BB962C8B-B14F-4D97-AF65-F5344CB8AC3E}">
        <p14:creationId xmlns:p14="http://schemas.microsoft.com/office/powerpoint/2010/main" val="1654677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204D4E-FD54-4A25-A2C6-075760105F7B}"/>
              </a:ext>
            </a:extLst>
          </p:cNvPr>
          <p:cNvSpPr>
            <a:spLocks noGrp="1"/>
          </p:cNvSpPr>
          <p:nvPr>
            <p:ph type="title"/>
          </p:nvPr>
        </p:nvSpPr>
        <p:spPr>
          <a:xfrm>
            <a:off x="628650" y="548680"/>
            <a:ext cx="2174391" cy="5227652"/>
          </a:xfrm>
        </p:spPr>
        <p:txBody>
          <a:bodyPr anchor="ctr">
            <a:normAutofit/>
          </a:bodyPr>
          <a:lstStyle/>
          <a:p>
            <a:r>
              <a:rPr lang="en-GB" sz="4000" dirty="0" smtClean="0">
                <a:solidFill>
                  <a:srgbClr val="FFFFFF"/>
                </a:solidFill>
              </a:rPr>
              <a:t>TERM 3 </a:t>
            </a:r>
            <a:br>
              <a:rPr lang="en-GB" sz="4000" dirty="0" smtClean="0">
                <a:solidFill>
                  <a:srgbClr val="FFFFFF"/>
                </a:solidFill>
              </a:rPr>
            </a:br>
            <a:r>
              <a:rPr lang="en-GB" sz="4000" dirty="0" smtClean="0">
                <a:solidFill>
                  <a:srgbClr val="FFFFFF"/>
                </a:solidFill>
              </a:rPr>
              <a:t>My </a:t>
            </a:r>
            <a:r>
              <a:rPr lang="en-GB" sz="4000" dirty="0">
                <a:solidFill>
                  <a:srgbClr val="FFFFFF"/>
                </a:solidFill>
              </a:rPr>
              <a:t>tool box for wellbeing </a:t>
            </a:r>
            <a:r>
              <a:rPr lang="en-GB" sz="4000" dirty="0" smtClean="0">
                <a:solidFill>
                  <a:srgbClr val="FFFFFF"/>
                </a:solidFill>
              </a:rPr>
              <a:t>&amp; future health</a:t>
            </a:r>
            <a:endParaRPr lang="en-GB" sz="3200" dirty="0">
              <a:solidFill>
                <a:srgbClr val="FFFFFF"/>
              </a:solidFill>
            </a:endParaRPr>
          </a:p>
        </p:txBody>
      </p:sp>
      <p:sp>
        <p:nvSpPr>
          <p:cNvPr id="3" name="Content Placeholder 2">
            <a:extLst>
              <a:ext uri="{FF2B5EF4-FFF2-40B4-BE49-F238E27FC236}">
                <a16:creationId xmlns:a16="http://schemas.microsoft.com/office/drawing/2014/main" xmlns="" id="{F60894F6-8120-4F0C-ACD2-02360DF33898}"/>
              </a:ext>
            </a:extLst>
          </p:cNvPr>
          <p:cNvSpPr>
            <a:spLocks noGrp="1"/>
          </p:cNvSpPr>
          <p:nvPr>
            <p:ph sz="half" idx="1"/>
          </p:nvPr>
        </p:nvSpPr>
        <p:spPr>
          <a:xfrm>
            <a:off x="3059832" y="116632"/>
            <a:ext cx="2797399" cy="6165304"/>
          </a:xfrm>
        </p:spPr>
        <p:txBody>
          <a:bodyPr anchor="ctr">
            <a:noAutofit/>
          </a:bodyPr>
          <a:lstStyle/>
          <a:p>
            <a:pPr lvl="0">
              <a:buSzPct val="125000"/>
            </a:pPr>
            <a:r>
              <a:rPr lang="en-GB" sz="1800" dirty="0"/>
              <a:t>Effective thinking 1</a:t>
            </a:r>
          </a:p>
          <a:p>
            <a:pPr marL="457200" lvl="1" indent="0">
              <a:buSzPct val="125000"/>
              <a:buNone/>
            </a:pPr>
            <a:r>
              <a:rPr lang="en-GB" sz="1800" dirty="0"/>
              <a:t>PMA</a:t>
            </a:r>
          </a:p>
          <a:p>
            <a:pPr marL="457200" lvl="1" indent="0">
              <a:buSzPct val="125000"/>
              <a:buNone/>
            </a:pPr>
            <a:r>
              <a:rPr lang="en-GB" sz="1800" dirty="0"/>
              <a:t>Thoughts, feelings, behaviours</a:t>
            </a:r>
          </a:p>
          <a:p>
            <a:pPr lvl="0">
              <a:buSzPct val="125000"/>
            </a:pPr>
            <a:r>
              <a:rPr lang="en-GB" sz="1800" dirty="0"/>
              <a:t>Effective thinking 2</a:t>
            </a:r>
          </a:p>
          <a:p>
            <a:pPr marL="457200" lvl="1" indent="0">
              <a:buSzPct val="125000"/>
              <a:buNone/>
            </a:pPr>
            <a:r>
              <a:rPr lang="en-GB" sz="1800" dirty="0"/>
              <a:t>NAT bashing</a:t>
            </a:r>
          </a:p>
          <a:p>
            <a:pPr marL="457200" lvl="1" indent="0">
              <a:buSzPct val="125000"/>
              <a:buNone/>
            </a:pPr>
            <a:r>
              <a:rPr lang="en-GB" sz="1800" dirty="0"/>
              <a:t>Socratic questioning</a:t>
            </a:r>
          </a:p>
          <a:p>
            <a:pPr lvl="0">
              <a:buSzPct val="125000"/>
            </a:pPr>
            <a:r>
              <a:rPr lang="en-GB" sz="1800" dirty="0"/>
              <a:t>Relaxation and mindfulness 1</a:t>
            </a:r>
          </a:p>
          <a:p>
            <a:pPr marL="457200" lvl="1" indent="0">
              <a:buSzPct val="125000"/>
              <a:buNone/>
            </a:pPr>
            <a:r>
              <a:rPr lang="en-GB" sz="1800" dirty="0"/>
              <a:t>Explaining mindfulness</a:t>
            </a:r>
          </a:p>
          <a:p>
            <a:pPr marL="457200" lvl="1" indent="0">
              <a:buSzPct val="125000"/>
              <a:buNone/>
            </a:pPr>
            <a:r>
              <a:rPr lang="en-GB" sz="1800" dirty="0"/>
              <a:t>Mindful mouthful</a:t>
            </a:r>
          </a:p>
          <a:p>
            <a:pPr lvl="0">
              <a:buSzPct val="125000"/>
            </a:pPr>
            <a:r>
              <a:rPr lang="en-GB" sz="1800" dirty="0"/>
              <a:t>Relaxation and mindfulness 2</a:t>
            </a:r>
          </a:p>
          <a:p>
            <a:pPr marL="457200" lvl="1" indent="0">
              <a:buSzPct val="125000"/>
              <a:buNone/>
            </a:pPr>
            <a:r>
              <a:rPr lang="en-GB" sz="1800" dirty="0"/>
              <a:t>Relaxation techniques</a:t>
            </a:r>
          </a:p>
          <a:p>
            <a:pPr marL="457200" lvl="1" indent="0">
              <a:buSzPct val="125000"/>
              <a:buNone/>
            </a:pPr>
            <a:r>
              <a:rPr lang="en-GB" sz="1800" dirty="0"/>
              <a:t>My mindful timetable</a:t>
            </a:r>
          </a:p>
          <a:p>
            <a:pPr lvl="0">
              <a:buSzPct val="125000"/>
            </a:pPr>
            <a:r>
              <a:rPr lang="en-GB" sz="1800" dirty="0"/>
              <a:t>Being solution focussed</a:t>
            </a:r>
          </a:p>
          <a:p>
            <a:pPr marL="457200" lvl="1" indent="0">
              <a:buSzPct val="125000"/>
              <a:buNone/>
            </a:pPr>
            <a:r>
              <a:rPr lang="en-GB" sz="1800" dirty="0"/>
              <a:t>Problem free talk</a:t>
            </a:r>
          </a:p>
          <a:p>
            <a:pPr marL="457200" lvl="1" indent="0">
              <a:buSzPct val="125000"/>
              <a:buNone/>
            </a:pPr>
            <a:r>
              <a:rPr lang="en-GB" sz="1800" dirty="0"/>
              <a:t>Forgiveness</a:t>
            </a:r>
          </a:p>
          <a:p>
            <a:endParaRPr lang="en-GB" sz="1800" dirty="0"/>
          </a:p>
        </p:txBody>
      </p:sp>
      <p:sp>
        <p:nvSpPr>
          <p:cNvPr id="4" name="Content Placeholder 3">
            <a:extLst>
              <a:ext uri="{FF2B5EF4-FFF2-40B4-BE49-F238E27FC236}">
                <a16:creationId xmlns:a16="http://schemas.microsoft.com/office/drawing/2014/main" xmlns="" id="{3B339F46-4FFB-4C63-AF13-7B800112374B}"/>
              </a:ext>
            </a:extLst>
          </p:cNvPr>
          <p:cNvSpPr>
            <a:spLocks noGrp="1"/>
          </p:cNvSpPr>
          <p:nvPr>
            <p:ph sz="half" idx="2"/>
          </p:nvPr>
        </p:nvSpPr>
        <p:spPr>
          <a:xfrm>
            <a:off x="6300192" y="127518"/>
            <a:ext cx="2592288" cy="6741368"/>
          </a:xfrm>
        </p:spPr>
        <p:txBody>
          <a:bodyPr anchor="t">
            <a:noAutofit/>
          </a:bodyPr>
          <a:lstStyle/>
          <a:p>
            <a:pPr lvl="0">
              <a:buSzPct val="125000"/>
            </a:pPr>
            <a:r>
              <a:rPr lang="en-GB" sz="1800" dirty="0"/>
              <a:t>Future hopes, dreams and realities 1 </a:t>
            </a:r>
          </a:p>
          <a:p>
            <a:pPr marL="457200" lvl="1" indent="0">
              <a:buSzPct val="125000"/>
              <a:buNone/>
            </a:pPr>
            <a:r>
              <a:rPr lang="en-GB" sz="1800" dirty="0"/>
              <a:t>Many selves</a:t>
            </a:r>
          </a:p>
          <a:p>
            <a:pPr marL="457200" lvl="1" indent="0">
              <a:buSzPct val="125000"/>
              <a:buNone/>
            </a:pPr>
            <a:r>
              <a:rPr lang="en-GB" sz="1800" dirty="0"/>
              <a:t>My life map</a:t>
            </a:r>
          </a:p>
          <a:p>
            <a:pPr lvl="0">
              <a:buSzPct val="125000"/>
            </a:pPr>
            <a:r>
              <a:rPr lang="en-GB" sz="1800" dirty="0"/>
              <a:t>Future hopes, dreams and realities 2</a:t>
            </a:r>
          </a:p>
          <a:p>
            <a:pPr marL="457200" lvl="1" indent="0">
              <a:buSzPct val="125000"/>
              <a:buNone/>
            </a:pPr>
            <a:r>
              <a:rPr lang="en-GB" sz="1800" dirty="0"/>
              <a:t>A preferred future</a:t>
            </a:r>
          </a:p>
          <a:p>
            <a:pPr marL="457200" lvl="1" indent="0">
              <a:buSzPct val="125000"/>
              <a:buNone/>
            </a:pPr>
            <a:r>
              <a:rPr lang="en-GB" sz="1800" dirty="0"/>
              <a:t>Looking forward</a:t>
            </a:r>
          </a:p>
          <a:p>
            <a:pPr lvl="0">
              <a:buSzPct val="125000"/>
            </a:pPr>
            <a:r>
              <a:rPr lang="en-GB" sz="1800" dirty="0"/>
              <a:t>Evaluation</a:t>
            </a:r>
          </a:p>
          <a:p>
            <a:pPr marL="457200" lvl="1" indent="0">
              <a:buSzPct val="125000"/>
              <a:buNone/>
            </a:pPr>
            <a:r>
              <a:rPr lang="en-GB" sz="1800" dirty="0"/>
              <a:t>Situations circles</a:t>
            </a:r>
          </a:p>
          <a:p>
            <a:pPr marL="457200" lvl="1" indent="0">
              <a:buSzPct val="125000"/>
              <a:buNone/>
            </a:pPr>
            <a:r>
              <a:rPr lang="en-GB" sz="1800" dirty="0"/>
              <a:t>Trust map</a:t>
            </a:r>
          </a:p>
          <a:p>
            <a:pPr lvl="0">
              <a:buSzPct val="125000"/>
            </a:pPr>
            <a:r>
              <a:rPr lang="en-GB" sz="1800" dirty="0"/>
              <a:t>My targets 1</a:t>
            </a:r>
          </a:p>
          <a:p>
            <a:pPr marL="457200" lvl="1" indent="0">
              <a:buSzPct val="125000"/>
              <a:buNone/>
            </a:pPr>
            <a:r>
              <a:rPr lang="en-GB" sz="1800" dirty="0"/>
              <a:t>The stages of change</a:t>
            </a:r>
          </a:p>
          <a:p>
            <a:pPr marL="457200" lvl="1" indent="0">
              <a:buSzPct val="125000"/>
              <a:buNone/>
            </a:pPr>
            <a:r>
              <a:rPr lang="en-GB" sz="1800" dirty="0"/>
              <a:t>Relapse planning</a:t>
            </a:r>
          </a:p>
          <a:p>
            <a:pPr lvl="0">
              <a:buSzPct val="125000"/>
            </a:pPr>
            <a:r>
              <a:rPr lang="en-GB" sz="1800" dirty="0"/>
              <a:t>My targets 2</a:t>
            </a:r>
          </a:p>
          <a:p>
            <a:pPr marL="457200" lvl="1" indent="0">
              <a:buSzPct val="125000"/>
              <a:buNone/>
            </a:pPr>
            <a:r>
              <a:rPr lang="en-GB" sz="1800" dirty="0"/>
              <a:t>Target setting</a:t>
            </a:r>
          </a:p>
          <a:p>
            <a:pPr marL="457200" lvl="1" indent="0">
              <a:buSzPct val="125000"/>
              <a:buNone/>
            </a:pPr>
            <a:r>
              <a:rPr lang="en-GB" sz="1800" dirty="0"/>
              <a:t>My positive </a:t>
            </a:r>
            <a:r>
              <a:rPr lang="en-GB" sz="1800" dirty="0" smtClean="0"/>
              <a:t>future</a:t>
            </a:r>
            <a:endParaRPr lang="en-GB" sz="1800" dirty="0"/>
          </a:p>
        </p:txBody>
      </p:sp>
      <p:sp>
        <p:nvSpPr>
          <p:cNvPr id="6" name="Footer Placeholder 5"/>
          <p:cNvSpPr>
            <a:spLocks noGrp="1"/>
          </p:cNvSpPr>
          <p:nvPr>
            <p:ph type="ftr" sz="quarter" idx="11"/>
          </p:nvPr>
        </p:nvSpPr>
        <p:spPr>
          <a:xfrm>
            <a:off x="251520" y="6356350"/>
            <a:ext cx="8640960"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spTree>
    <p:extLst>
      <p:ext uri="{BB962C8B-B14F-4D97-AF65-F5344CB8AC3E}">
        <p14:creationId xmlns:p14="http://schemas.microsoft.com/office/powerpoint/2010/main" val="4265860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673D22C-FF7A-4B45-9A7D-55B26B54D152}"/>
              </a:ext>
            </a:extLst>
          </p:cNvPr>
          <p:cNvSpPr>
            <a:spLocks noGrp="1"/>
          </p:cNvSpPr>
          <p:nvPr>
            <p:ph type="title"/>
          </p:nvPr>
        </p:nvSpPr>
        <p:spPr>
          <a:xfrm>
            <a:off x="480059" y="2053641"/>
            <a:ext cx="3875917" cy="2760098"/>
          </a:xfrm>
        </p:spPr>
        <p:txBody>
          <a:bodyPr>
            <a:normAutofit/>
          </a:bodyPr>
          <a:lstStyle/>
          <a:p>
            <a:r>
              <a:rPr lang="en-GB" dirty="0">
                <a:solidFill>
                  <a:srgbClr val="FFFFFF"/>
                </a:solidFill>
              </a:rPr>
              <a:t>Structure of sessions</a:t>
            </a:r>
          </a:p>
        </p:txBody>
      </p:sp>
      <p:sp>
        <p:nvSpPr>
          <p:cNvPr id="3" name="Content Placeholder 2">
            <a:extLst>
              <a:ext uri="{FF2B5EF4-FFF2-40B4-BE49-F238E27FC236}">
                <a16:creationId xmlns:a16="http://schemas.microsoft.com/office/drawing/2014/main" xmlns="" id="{4E3597A5-04B6-4DD0-B8A1-5195A2071E36}"/>
              </a:ext>
            </a:extLst>
          </p:cNvPr>
          <p:cNvSpPr>
            <a:spLocks noGrp="1"/>
          </p:cNvSpPr>
          <p:nvPr>
            <p:ph idx="1"/>
          </p:nvPr>
        </p:nvSpPr>
        <p:spPr>
          <a:xfrm>
            <a:off x="4567930" y="801866"/>
            <a:ext cx="3979563" cy="5230634"/>
          </a:xfrm>
        </p:spPr>
        <p:txBody>
          <a:bodyPr anchor="ctr">
            <a:normAutofit fontScale="92500" lnSpcReduction="20000"/>
          </a:bodyPr>
          <a:lstStyle/>
          <a:p>
            <a:pPr lvl="0" fontAlgn="base"/>
            <a:r>
              <a:rPr lang="en-US" dirty="0"/>
              <a:t>Welcome</a:t>
            </a:r>
            <a:endParaRPr lang="en-GB" dirty="0"/>
          </a:p>
          <a:p>
            <a:pPr lvl="0" fontAlgn="base"/>
            <a:r>
              <a:rPr lang="fr-FR" dirty="0"/>
              <a:t>Group </a:t>
            </a:r>
            <a:r>
              <a:rPr lang="fr-FR" dirty="0" err="1"/>
              <a:t>Rules</a:t>
            </a:r>
            <a:endParaRPr lang="en-GB" dirty="0"/>
          </a:p>
          <a:p>
            <a:pPr lvl="0" fontAlgn="base"/>
            <a:r>
              <a:rPr lang="en-US" dirty="0"/>
              <a:t>Talk Time</a:t>
            </a:r>
            <a:endParaRPr lang="en-GB" dirty="0"/>
          </a:p>
          <a:p>
            <a:pPr lvl="0" fontAlgn="base"/>
            <a:r>
              <a:rPr lang="en-US" dirty="0"/>
              <a:t>Ice Breaker </a:t>
            </a:r>
            <a:endParaRPr lang="en-GB" dirty="0"/>
          </a:p>
          <a:p>
            <a:pPr lvl="0" fontAlgn="base"/>
            <a:r>
              <a:rPr lang="en-US" dirty="0"/>
              <a:t>Core Activity/Activities &amp; Additional Activities</a:t>
            </a:r>
            <a:endParaRPr lang="en-GB" dirty="0"/>
          </a:p>
          <a:p>
            <a:pPr lvl="0" fontAlgn="base"/>
            <a:r>
              <a:rPr lang="en-US" dirty="0"/>
              <a:t>Reflections and Feedback</a:t>
            </a:r>
            <a:endParaRPr lang="en-GB" dirty="0"/>
          </a:p>
          <a:p>
            <a:pPr lvl="0" fontAlgn="base"/>
            <a:r>
              <a:rPr lang="en-US" dirty="0"/>
              <a:t>Target Setting</a:t>
            </a:r>
            <a:endParaRPr lang="en-GB" dirty="0"/>
          </a:p>
          <a:p>
            <a:pPr lvl="0" fontAlgn="base"/>
            <a:r>
              <a:rPr lang="en-US" dirty="0"/>
              <a:t>Compliments to Close</a:t>
            </a:r>
            <a:endParaRPr lang="en-GB" dirty="0"/>
          </a:p>
          <a:p>
            <a:pPr lvl="0" fontAlgn="base"/>
            <a:r>
              <a:rPr lang="en-US" dirty="0"/>
              <a:t>Relaxation </a:t>
            </a:r>
            <a:endParaRPr lang="en-GB" dirty="0"/>
          </a:p>
          <a:p>
            <a:endParaRPr lang="en-GB" dirty="0">
              <a:solidFill>
                <a:srgbClr val="000000"/>
              </a:solidFill>
            </a:endParaRPr>
          </a:p>
        </p:txBody>
      </p:sp>
      <p:sp>
        <p:nvSpPr>
          <p:cNvPr id="5" name="Footer Placeholder 4"/>
          <p:cNvSpPr>
            <a:spLocks noGrp="1"/>
          </p:cNvSpPr>
          <p:nvPr>
            <p:ph type="ftr" sz="quarter" idx="11"/>
          </p:nvPr>
        </p:nvSpPr>
        <p:spPr>
          <a:xfrm>
            <a:off x="251520" y="6356350"/>
            <a:ext cx="8640960"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spTree>
    <p:extLst>
      <p:ext uri="{BB962C8B-B14F-4D97-AF65-F5344CB8AC3E}">
        <p14:creationId xmlns:p14="http://schemas.microsoft.com/office/powerpoint/2010/main" val="1782097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839598" y="404664"/>
            <a:ext cx="7716324" cy="1100057"/>
          </a:xfrm>
        </p:spPr>
        <p:txBody>
          <a:bodyPr vert="horz" lIns="91440" tIns="45720" rIns="91440" bIns="45720" rtlCol="0" anchor="b">
            <a:normAutofit/>
          </a:bodyPr>
          <a:lstStyle/>
          <a:p>
            <a:pPr defTabSz="914400"/>
            <a:r>
              <a:rPr lang="en-US" altLang="en-US" sz="6000" dirty="0"/>
              <a:t>Building resilience</a:t>
            </a:r>
          </a:p>
        </p:txBody>
      </p:sp>
      <p:sp>
        <p:nvSpPr>
          <p:cNvPr id="2" name="Footer Placeholder 1"/>
          <p:cNvSpPr>
            <a:spLocks noGrp="1"/>
          </p:cNvSpPr>
          <p:nvPr>
            <p:ph type="ftr" sz="quarter" idx="11"/>
          </p:nvPr>
        </p:nvSpPr>
        <p:spPr>
          <a:xfrm>
            <a:off x="251520" y="6356350"/>
            <a:ext cx="8640960"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1772816"/>
            <a:ext cx="6876256" cy="4584171"/>
          </a:xfrm>
          <a:prstGeom prst="rect">
            <a:avLst/>
          </a:prstGeom>
        </p:spPr>
      </p:pic>
    </p:spTree>
    <p:extLst>
      <p:ext uri="{BB962C8B-B14F-4D97-AF65-F5344CB8AC3E}">
        <p14:creationId xmlns:p14="http://schemas.microsoft.com/office/powerpoint/2010/main" val="4044359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961D0C27-C375-AE46-A7B9-10BCEE921D83}"/>
              </a:ext>
            </a:extLst>
          </p:cNvPr>
          <p:cNvSpPr>
            <a:spLocks noGrp="1"/>
          </p:cNvSpPr>
          <p:nvPr>
            <p:ph type="ctrTitle"/>
          </p:nvPr>
        </p:nvSpPr>
        <p:spPr>
          <a:xfrm>
            <a:off x="1143000" y="332656"/>
            <a:ext cx="6858000" cy="1305098"/>
          </a:xfrm>
        </p:spPr>
        <p:txBody>
          <a:bodyPr/>
          <a:lstStyle/>
          <a:p>
            <a:r>
              <a:rPr lang="en-GB" dirty="0"/>
              <a:t>Let’s have a go!</a:t>
            </a:r>
          </a:p>
        </p:txBody>
      </p:sp>
      <p:sp>
        <p:nvSpPr>
          <p:cNvPr id="4" name="Footer Placeholder 1"/>
          <p:cNvSpPr>
            <a:spLocks noGrp="1"/>
          </p:cNvSpPr>
          <p:nvPr>
            <p:ph type="ftr" sz="quarter" idx="11"/>
          </p:nvPr>
        </p:nvSpPr>
        <p:spPr>
          <a:xfrm>
            <a:off x="251520" y="6356350"/>
            <a:ext cx="8640960"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8038"/>
          <a:stretch/>
        </p:blipFill>
        <p:spPr>
          <a:xfrm>
            <a:off x="0" y="1268760"/>
            <a:ext cx="9144000" cy="4996836"/>
          </a:xfrm>
          <a:prstGeom prst="rect">
            <a:avLst/>
          </a:prstGeom>
        </p:spPr>
      </p:pic>
    </p:spTree>
    <p:extLst>
      <p:ext uri="{BB962C8B-B14F-4D97-AF65-F5344CB8AC3E}">
        <p14:creationId xmlns:p14="http://schemas.microsoft.com/office/powerpoint/2010/main" val="2523909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F9DBC7-5E3C-6A46-AC2F-ACD64A4160F5}"/>
              </a:ext>
            </a:extLst>
          </p:cNvPr>
          <p:cNvSpPr>
            <a:spLocks noGrp="1"/>
          </p:cNvSpPr>
          <p:nvPr>
            <p:ph type="title"/>
          </p:nvPr>
        </p:nvSpPr>
        <p:spPr>
          <a:xfrm>
            <a:off x="457200" y="188640"/>
            <a:ext cx="8229600" cy="994122"/>
          </a:xfrm>
        </p:spPr>
        <p:txBody>
          <a:bodyPr/>
          <a:lstStyle/>
          <a:p>
            <a:r>
              <a:rPr lang="en-GB" dirty="0"/>
              <a:t>Speak and </a:t>
            </a:r>
            <a:r>
              <a:rPr lang="en-GB" dirty="0" smtClean="0"/>
              <a:t>guess</a:t>
            </a:r>
            <a:endParaRPr lang="en-GB" dirty="0"/>
          </a:p>
        </p:txBody>
      </p:sp>
      <p:sp>
        <p:nvSpPr>
          <p:cNvPr id="7" name="Content Placeholder 6">
            <a:extLst>
              <a:ext uri="{FF2B5EF4-FFF2-40B4-BE49-F238E27FC236}">
                <a16:creationId xmlns:a16="http://schemas.microsoft.com/office/drawing/2014/main" xmlns="" id="{EB948024-EF14-C842-9FEA-BC2A7A55B7BB}"/>
              </a:ext>
            </a:extLst>
          </p:cNvPr>
          <p:cNvSpPr>
            <a:spLocks noGrp="1"/>
          </p:cNvSpPr>
          <p:nvPr>
            <p:ph idx="1"/>
          </p:nvPr>
        </p:nvSpPr>
        <p:spPr>
          <a:xfrm>
            <a:off x="628650" y="1268760"/>
            <a:ext cx="8119814" cy="4968552"/>
          </a:xfrm>
        </p:spPr>
        <p:txBody>
          <a:bodyPr>
            <a:noAutofit/>
          </a:bodyPr>
          <a:lstStyle/>
          <a:p>
            <a:pPr marL="0" indent="0">
              <a:buNone/>
            </a:pPr>
            <a:r>
              <a:rPr lang="en-GB" sz="2400" dirty="0"/>
              <a:t>In </a:t>
            </a:r>
            <a:r>
              <a:rPr lang="en-GB" sz="2400" dirty="0" smtClean="0"/>
              <a:t>pairs …</a:t>
            </a:r>
          </a:p>
          <a:p>
            <a:pPr marL="0" indent="0">
              <a:buNone/>
            </a:pPr>
            <a:endParaRPr lang="en-GB" sz="2400" dirty="0"/>
          </a:p>
          <a:p>
            <a:pPr marL="0" indent="0">
              <a:buNone/>
            </a:pPr>
            <a:r>
              <a:rPr lang="en-GB" sz="2400" dirty="0" smtClean="0"/>
              <a:t>Person 1</a:t>
            </a:r>
          </a:p>
          <a:p>
            <a:pPr marL="0" indent="0">
              <a:buNone/>
            </a:pPr>
            <a:r>
              <a:rPr lang="en-GB" sz="2400" dirty="0"/>
              <a:t>S</a:t>
            </a:r>
            <a:r>
              <a:rPr lang="en-GB" sz="2400" dirty="0" smtClean="0"/>
              <a:t>elect </a:t>
            </a:r>
            <a:r>
              <a:rPr lang="en-GB" sz="2400" dirty="0"/>
              <a:t>a piece of paper and say the phrase out loud </a:t>
            </a:r>
            <a:r>
              <a:rPr lang="en-GB" sz="2400" b="1" i="1" dirty="0" smtClean="0"/>
              <a:t>but</a:t>
            </a:r>
            <a:endParaRPr lang="en-GB" sz="2400" b="1" i="1" dirty="0"/>
          </a:p>
          <a:p>
            <a:pPr marL="0" indent="0">
              <a:buNone/>
            </a:pPr>
            <a:r>
              <a:rPr lang="en-GB" sz="2400" dirty="0"/>
              <a:t>k</a:t>
            </a:r>
            <a:r>
              <a:rPr lang="en-GB" sz="2400" dirty="0" smtClean="0"/>
              <a:t>eep </a:t>
            </a:r>
            <a:r>
              <a:rPr lang="en-GB" sz="2400" dirty="0"/>
              <a:t>in mind what is says under </a:t>
            </a:r>
            <a:r>
              <a:rPr lang="en-GB" sz="2400" dirty="0" smtClean="0"/>
              <a:t>‘in </a:t>
            </a:r>
            <a:r>
              <a:rPr lang="en-GB" sz="2400" dirty="0"/>
              <a:t>your </a:t>
            </a:r>
            <a:r>
              <a:rPr lang="en-GB" sz="2400" dirty="0" smtClean="0"/>
              <a:t>head’.</a:t>
            </a:r>
            <a:endParaRPr lang="en-GB" sz="2400" dirty="0"/>
          </a:p>
          <a:p>
            <a:pPr marL="0" indent="0">
              <a:buNone/>
            </a:pPr>
            <a:endParaRPr lang="en-GB" sz="2400" dirty="0"/>
          </a:p>
          <a:p>
            <a:pPr marL="0" indent="0">
              <a:buNone/>
            </a:pPr>
            <a:r>
              <a:rPr lang="en-GB" sz="2400" dirty="0"/>
              <a:t>Person </a:t>
            </a:r>
            <a:r>
              <a:rPr lang="en-GB" sz="2400" dirty="0" smtClean="0"/>
              <a:t>2</a:t>
            </a:r>
          </a:p>
          <a:p>
            <a:pPr marL="0" indent="0">
              <a:buNone/>
            </a:pPr>
            <a:r>
              <a:rPr lang="en-GB" sz="2400" dirty="0"/>
              <a:t>W</a:t>
            </a:r>
            <a:r>
              <a:rPr lang="en-GB" sz="2400" dirty="0" smtClean="0"/>
              <a:t>hilst </a:t>
            </a:r>
            <a:r>
              <a:rPr lang="en-GB" sz="2400" dirty="0"/>
              <a:t>listening to Person 1, try to figure out what might be going on </a:t>
            </a:r>
            <a:r>
              <a:rPr lang="en-GB" sz="2400" dirty="0" smtClean="0"/>
              <a:t>‘in </a:t>
            </a:r>
            <a:r>
              <a:rPr lang="en-GB" sz="2400" dirty="0"/>
              <a:t>their </a:t>
            </a:r>
            <a:r>
              <a:rPr lang="en-GB" sz="2400" dirty="0" smtClean="0"/>
              <a:t>head’.</a:t>
            </a:r>
            <a:endParaRPr lang="en-GB" sz="2400" dirty="0"/>
          </a:p>
          <a:p>
            <a:pPr marL="0" indent="0">
              <a:buNone/>
            </a:pPr>
            <a:endParaRPr lang="en-GB" sz="2400" dirty="0"/>
          </a:p>
          <a:p>
            <a:pPr marL="0" indent="0" algn="ctr">
              <a:buNone/>
            </a:pPr>
            <a:r>
              <a:rPr lang="en-GB" sz="2400" dirty="0"/>
              <a:t>How did you find this activity?</a:t>
            </a:r>
          </a:p>
        </p:txBody>
      </p:sp>
      <p:sp>
        <p:nvSpPr>
          <p:cNvPr id="3" name="Footer Placeholder 2"/>
          <p:cNvSpPr>
            <a:spLocks noGrp="1"/>
          </p:cNvSpPr>
          <p:nvPr>
            <p:ph type="ftr" sz="quarter" idx="11"/>
          </p:nvPr>
        </p:nvSpPr>
        <p:spPr>
          <a:xfrm>
            <a:off x="179512" y="6356350"/>
            <a:ext cx="8712968"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spTree>
    <p:extLst>
      <p:ext uri="{BB962C8B-B14F-4D97-AF65-F5344CB8AC3E}">
        <p14:creationId xmlns:p14="http://schemas.microsoft.com/office/powerpoint/2010/main" val="1870241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532BD55-549A-4039-BE1D-FE7C7B6F7667}"/>
              </a:ext>
            </a:extLst>
          </p:cNvPr>
          <p:cNvSpPr>
            <a:spLocks noGrp="1"/>
          </p:cNvSpPr>
          <p:nvPr>
            <p:ph type="title"/>
          </p:nvPr>
        </p:nvSpPr>
        <p:spPr>
          <a:xfrm>
            <a:off x="251520" y="404664"/>
            <a:ext cx="7200800" cy="1152128"/>
          </a:xfrm>
        </p:spPr>
        <p:txBody>
          <a:bodyPr anchor="t">
            <a:normAutofit/>
          </a:bodyPr>
          <a:lstStyle/>
          <a:p>
            <a:r>
              <a:rPr lang="en-GB" dirty="0">
                <a:solidFill>
                  <a:srgbClr val="FFFFFF"/>
                </a:solidFill>
              </a:rPr>
              <a:t>The problem</a:t>
            </a:r>
            <a:r>
              <a:rPr lang="en-GB" dirty="0" smtClean="0">
                <a:solidFill>
                  <a:srgbClr val="FFFFFF"/>
                </a:solidFill>
              </a:rPr>
              <a:t>…</a:t>
            </a:r>
            <a:endParaRPr lang="en-GB" dirty="0">
              <a:solidFill>
                <a:srgbClr val="FFFFFF"/>
              </a:solidFill>
            </a:endParaRPr>
          </a:p>
        </p:txBody>
      </p:sp>
      <p:sp>
        <p:nvSpPr>
          <p:cNvPr id="3" name="Content Placeholder 2">
            <a:extLst>
              <a:ext uri="{FF2B5EF4-FFF2-40B4-BE49-F238E27FC236}">
                <a16:creationId xmlns:a16="http://schemas.microsoft.com/office/drawing/2014/main" xmlns="" id="{B790D212-096E-4A65-BABF-DCF7A175E8AC}"/>
              </a:ext>
            </a:extLst>
          </p:cNvPr>
          <p:cNvSpPr>
            <a:spLocks noGrp="1"/>
          </p:cNvSpPr>
          <p:nvPr>
            <p:ph idx="1"/>
          </p:nvPr>
        </p:nvSpPr>
        <p:spPr>
          <a:xfrm>
            <a:off x="277107" y="1556792"/>
            <a:ext cx="8568952" cy="4608512"/>
          </a:xfrm>
        </p:spPr>
        <p:txBody>
          <a:bodyPr anchor="ctr">
            <a:noAutofit/>
          </a:bodyPr>
          <a:lstStyle/>
          <a:p>
            <a:pPr marL="0" indent="0">
              <a:buNone/>
            </a:pPr>
            <a:r>
              <a:rPr lang="en-US" sz="2400" dirty="0"/>
              <a:t>We are also aware of the fact that women and girls can and do learn to act neurotypically in social settings. Diagnosticians can therefore perceive someone who presents as able, who has reciprocal conversation and who uses appropriate affect and gestures, as not fulfilling the criteria presented in the international classification systems. This results in diagnosis being missed and girls and young women are left to adopt social roles which are based on intellect rather than social intuition. The camouflaging that they engage in alongside the repressing of their autistic behaviour, is totally exhausting and is perhaps a direct cause of the high statistics of women on the continuum with </a:t>
            </a:r>
            <a:r>
              <a:rPr lang="en-US" sz="2400" dirty="0" smtClean="0"/>
              <a:t>mental health problems</a:t>
            </a:r>
            <a:r>
              <a:rPr lang="en-US" sz="2400" dirty="0"/>
              <a:t> (</a:t>
            </a:r>
            <a:r>
              <a:rPr lang="en-GB" sz="2400" dirty="0"/>
              <a:t>Dale </a:t>
            </a:r>
            <a:r>
              <a:rPr lang="en-GB" sz="2400" dirty="0" err="1"/>
              <a:t>Yaull</a:t>
            </a:r>
            <a:r>
              <a:rPr lang="en-GB" sz="2400" dirty="0"/>
              <a:t>-Smith, 2007</a:t>
            </a:r>
            <a:r>
              <a:rPr lang="en-US" sz="2400" dirty="0"/>
              <a:t>). </a:t>
            </a:r>
            <a:endParaRPr lang="en-GB" sz="2400" dirty="0"/>
          </a:p>
        </p:txBody>
      </p:sp>
      <p:sp>
        <p:nvSpPr>
          <p:cNvPr id="5" name="Footer Placeholder 4"/>
          <p:cNvSpPr>
            <a:spLocks noGrp="1"/>
          </p:cNvSpPr>
          <p:nvPr>
            <p:ph type="ftr" sz="quarter" idx="11"/>
          </p:nvPr>
        </p:nvSpPr>
        <p:spPr>
          <a:xfrm>
            <a:off x="251520" y="6356350"/>
            <a:ext cx="8640960" cy="365125"/>
          </a:xfrm>
        </p:spPr>
        <p:txBody>
          <a:bodyPr/>
          <a:lstStyle/>
          <a:p>
            <a:r>
              <a:rPr lang="en-GB" sz="1400" dirty="0" smtClean="0">
                <a:solidFill>
                  <a:schemeClr val="tx1"/>
                </a:solidFill>
              </a:rPr>
              <a:t>The ASD Girls’ Wellbeing Toolkit © Tina Rae &amp; Amy Such, 2019</a:t>
            </a:r>
            <a:endParaRPr lang="en-GB" sz="1400" dirty="0">
              <a:solidFill>
                <a:schemeClr val="tx1"/>
              </a:solidFill>
            </a:endParaRPr>
          </a:p>
        </p:txBody>
      </p:sp>
    </p:spTree>
    <p:extLst>
      <p:ext uri="{BB962C8B-B14F-4D97-AF65-F5344CB8AC3E}">
        <p14:creationId xmlns:p14="http://schemas.microsoft.com/office/powerpoint/2010/main" val="28041431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AF4990-3961-4B8B-8C72-7E26DD92F10C}"/>
              </a:ext>
            </a:extLst>
          </p:cNvPr>
          <p:cNvSpPr>
            <a:spLocks noGrp="1"/>
          </p:cNvSpPr>
          <p:nvPr>
            <p:ph type="title"/>
          </p:nvPr>
        </p:nvSpPr>
        <p:spPr>
          <a:xfrm>
            <a:off x="630259" y="188640"/>
            <a:ext cx="7883481" cy="759618"/>
          </a:xfrm>
        </p:spPr>
        <p:txBody>
          <a:bodyPr>
            <a:noAutofit/>
          </a:bodyPr>
          <a:lstStyle/>
          <a:p>
            <a:r>
              <a:rPr lang="en-GB" dirty="0"/>
              <a:t>Relationship </a:t>
            </a:r>
            <a:r>
              <a:rPr lang="en-GB" dirty="0" smtClean="0"/>
              <a:t>rules</a:t>
            </a:r>
            <a:r>
              <a:rPr lang="en-GB" dirty="0"/>
              <a:t>?</a:t>
            </a:r>
          </a:p>
        </p:txBody>
      </p:sp>
      <p:sp>
        <p:nvSpPr>
          <p:cNvPr id="7" name="Content Placeholder 6">
            <a:extLst>
              <a:ext uri="{FF2B5EF4-FFF2-40B4-BE49-F238E27FC236}">
                <a16:creationId xmlns:a16="http://schemas.microsoft.com/office/drawing/2014/main" xmlns="" id="{2B53D5E5-0450-954E-9014-DFFD2B08F222}"/>
              </a:ext>
            </a:extLst>
          </p:cNvPr>
          <p:cNvSpPr>
            <a:spLocks noGrp="1"/>
          </p:cNvSpPr>
          <p:nvPr>
            <p:ph idx="1"/>
          </p:nvPr>
        </p:nvSpPr>
        <p:spPr>
          <a:xfrm>
            <a:off x="251520" y="980728"/>
            <a:ext cx="8640960" cy="5877272"/>
          </a:xfrm>
        </p:spPr>
        <p:txBody>
          <a:bodyPr numCol="2">
            <a:noAutofit/>
          </a:bodyPr>
          <a:lstStyle/>
          <a:p>
            <a:pPr marL="457200" indent="-457200">
              <a:buFont typeface="+mj-lt"/>
              <a:buAutoNum type="arabicPeriod"/>
            </a:pPr>
            <a:r>
              <a:rPr lang="en-GB" sz="1800" dirty="0"/>
              <a:t>It is normal to check your partner’s </a:t>
            </a:r>
            <a:r>
              <a:rPr lang="en-GB" sz="1800" dirty="0" smtClean="0"/>
              <a:t>phone.</a:t>
            </a:r>
            <a:endParaRPr lang="en-GB" sz="1800" dirty="0"/>
          </a:p>
          <a:p>
            <a:pPr marL="457200" indent="-457200">
              <a:buFont typeface="+mj-lt"/>
              <a:buAutoNum type="arabicPeriod"/>
            </a:pPr>
            <a:r>
              <a:rPr lang="en-GB" sz="1800" dirty="0"/>
              <a:t>It is OK to flirt with your friend’s </a:t>
            </a:r>
            <a:r>
              <a:rPr lang="en-GB" sz="1800" dirty="0" smtClean="0"/>
              <a:t>partner.</a:t>
            </a:r>
            <a:endParaRPr lang="en-GB" sz="1800" dirty="0"/>
          </a:p>
          <a:p>
            <a:pPr marL="457200" indent="-457200">
              <a:buFont typeface="+mj-lt"/>
              <a:buAutoNum type="arabicPeriod"/>
            </a:pPr>
            <a:r>
              <a:rPr lang="en-GB" sz="1800" dirty="0"/>
              <a:t>You should only have sex with someone you </a:t>
            </a:r>
            <a:r>
              <a:rPr lang="en-GB" sz="1800" dirty="0" smtClean="0"/>
              <a:t>love.</a:t>
            </a:r>
            <a:endParaRPr lang="en-GB" sz="1800" dirty="0"/>
          </a:p>
          <a:p>
            <a:pPr marL="457200" indent="-457200">
              <a:buFont typeface="+mj-lt"/>
              <a:buAutoNum type="arabicPeriod"/>
            </a:pPr>
            <a:r>
              <a:rPr lang="en-GB" sz="1800" dirty="0"/>
              <a:t>If my partner doesn’t want me to see some of my friend then I should stop seeing </a:t>
            </a:r>
            <a:r>
              <a:rPr lang="en-GB" sz="1800" dirty="0" smtClean="0"/>
              <a:t>them.</a:t>
            </a:r>
            <a:endParaRPr lang="en-GB" sz="1800" dirty="0"/>
          </a:p>
          <a:p>
            <a:pPr marL="457200" indent="-457200">
              <a:buFont typeface="+mj-lt"/>
              <a:buAutoNum type="arabicPeriod"/>
            </a:pPr>
            <a:r>
              <a:rPr lang="en-GB" sz="1800" dirty="0"/>
              <a:t>Cheating is </a:t>
            </a:r>
            <a:r>
              <a:rPr lang="en-GB" sz="1800" dirty="0" smtClean="0"/>
              <a:t>OK.</a:t>
            </a:r>
            <a:endParaRPr lang="en-GB" sz="1800" dirty="0"/>
          </a:p>
          <a:p>
            <a:pPr marL="457200" indent="-457200">
              <a:buFont typeface="+mj-lt"/>
              <a:buAutoNum type="arabicPeriod"/>
            </a:pPr>
            <a:r>
              <a:rPr lang="en-GB" sz="1800" dirty="0"/>
              <a:t>You can’t trust </a:t>
            </a:r>
            <a:r>
              <a:rPr lang="en-GB" sz="1800" dirty="0" smtClean="0"/>
              <a:t>anyone.</a:t>
            </a:r>
            <a:endParaRPr lang="en-GB" sz="1800" dirty="0"/>
          </a:p>
          <a:p>
            <a:pPr marL="457200" indent="-457200">
              <a:buFont typeface="+mj-lt"/>
              <a:buAutoNum type="arabicPeriod"/>
            </a:pPr>
            <a:r>
              <a:rPr lang="en-GB" sz="1800" dirty="0"/>
              <a:t>Parents always protect their </a:t>
            </a:r>
            <a:r>
              <a:rPr lang="en-GB" sz="1800" dirty="0" smtClean="0"/>
              <a:t>children.</a:t>
            </a:r>
            <a:endParaRPr lang="en-GB" sz="1800" dirty="0"/>
          </a:p>
          <a:p>
            <a:pPr marL="457200" indent="-457200">
              <a:buFont typeface="+mj-lt"/>
              <a:buAutoNum type="arabicPeriod"/>
            </a:pPr>
            <a:r>
              <a:rPr lang="en-GB" sz="1800" dirty="0"/>
              <a:t>There are different rules for men and women in </a:t>
            </a:r>
            <a:r>
              <a:rPr lang="en-GB" sz="1800" dirty="0" smtClean="0"/>
              <a:t>relationships.</a:t>
            </a:r>
            <a:endParaRPr lang="en-GB" sz="1800" dirty="0"/>
          </a:p>
          <a:p>
            <a:pPr marL="457200" indent="-457200">
              <a:buFont typeface="+mj-lt"/>
              <a:buAutoNum type="arabicPeriod"/>
            </a:pPr>
            <a:r>
              <a:rPr lang="en-GB" sz="1800" dirty="0"/>
              <a:t>Violence is always unacceptable in a </a:t>
            </a:r>
            <a:r>
              <a:rPr lang="en-GB" sz="1800" dirty="0" smtClean="0"/>
              <a:t>relationship.</a:t>
            </a:r>
            <a:endParaRPr lang="en-GB" sz="1800" dirty="0"/>
          </a:p>
          <a:p>
            <a:pPr marL="457200" indent="-457200">
              <a:buFont typeface="+mj-lt"/>
              <a:buAutoNum type="arabicPeriod"/>
            </a:pPr>
            <a:r>
              <a:rPr lang="en-GB" sz="1800" dirty="0"/>
              <a:t>A man shouldn’t have to wear a condom if they don’t want </a:t>
            </a:r>
            <a:r>
              <a:rPr lang="en-GB" sz="1800" dirty="0" smtClean="0"/>
              <a:t>to.</a:t>
            </a:r>
          </a:p>
          <a:p>
            <a:pPr marL="457200" indent="-457200">
              <a:buFont typeface="+mj-lt"/>
              <a:buAutoNum type="arabicPeriod"/>
            </a:pPr>
            <a:endParaRPr lang="en-GB" sz="1800" dirty="0"/>
          </a:p>
          <a:p>
            <a:pPr marL="457200" indent="-457200">
              <a:buFont typeface="+mj-lt"/>
              <a:buAutoNum type="arabicPeriod"/>
            </a:pPr>
            <a:r>
              <a:rPr lang="en-GB" sz="1800" dirty="0"/>
              <a:t>Being jealous shows how much he loves </a:t>
            </a:r>
            <a:r>
              <a:rPr lang="en-GB" sz="1800" dirty="0" smtClean="0"/>
              <a:t>me.</a:t>
            </a:r>
            <a:endParaRPr lang="en-GB" sz="1800" dirty="0"/>
          </a:p>
          <a:p>
            <a:pPr marL="457200" indent="-457200">
              <a:buFont typeface="+mj-lt"/>
              <a:buAutoNum type="arabicPeriod"/>
            </a:pPr>
            <a:r>
              <a:rPr lang="en-GB" sz="1800" dirty="0"/>
              <a:t>If someone is your boyfriend/girlfriend then you should be having sex with </a:t>
            </a:r>
            <a:r>
              <a:rPr lang="en-GB" sz="1800" dirty="0" smtClean="0"/>
              <a:t>them.</a:t>
            </a:r>
            <a:endParaRPr lang="en-GB" sz="1800" dirty="0"/>
          </a:p>
          <a:p>
            <a:pPr marL="457200" indent="-457200">
              <a:buFont typeface="+mj-lt"/>
              <a:buAutoNum type="arabicPeriod"/>
            </a:pPr>
            <a:r>
              <a:rPr lang="en-GB" sz="1800" dirty="0"/>
              <a:t>When you are in love you never </a:t>
            </a:r>
            <a:r>
              <a:rPr lang="en-GB" sz="1800" dirty="0" smtClean="0"/>
              <a:t>argue.</a:t>
            </a:r>
            <a:endParaRPr lang="en-GB" sz="1800" dirty="0"/>
          </a:p>
          <a:p>
            <a:pPr marL="457200" indent="-457200">
              <a:buFont typeface="+mj-lt"/>
              <a:buAutoNum type="arabicPeriod"/>
            </a:pPr>
            <a:r>
              <a:rPr lang="en-GB" sz="1800" dirty="0"/>
              <a:t>You should never break </a:t>
            </a:r>
            <a:r>
              <a:rPr lang="en-GB" sz="1800" dirty="0" smtClean="0"/>
              <a:t>promises.</a:t>
            </a:r>
            <a:endParaRPr lang="en-GB" sz="1800" dirty="0"/>
          </a:p>
          <a:p>
            <a:pPr marL="457200" indent="-457200">
              <a:buFont typeface="+mj-lt"/>
              <a:buAutoNum type="arabicPeriod"/>
            </a:pPr>
            <a:r>
              <a:rPr lang="en-GB" sz="1800" dirty="0"/>
              <a:t>Friends should always be there for each </a:t>
            </a:r>
            <a:r>
              <a:rPr lang="en-GB" sz="1800" dirty="0" smtClean="0"/>
              <a:t>other.</a:t>
            </a:r>
            <a:endParaRPr lang="en-GB" sz="1800" dirty="0"/>
          </a:p>
          <a:p>
            <a:pPr marL="457200" indent="-457200">
              <a:buFont typeface="+mj-lt"/>
              <a:buAutoNum type="arabicPeriod"/>
            </a:pPr>
            <a:r>
              <a:rPr lang="en-GB" sz="1800" dirty="0"/>
              <a:t>When you are in a relationship, your partner is more important than your other relationships with </a:t>
            </a:r>
            <a:r>
              <a:rPr lang="en-GB" sz="1800" dirty="0" smtClean="0"/>
              <a:t>friends/family.</a:t>
            </a:r>
            <a:endParaRPr lang="en-GB" sz="1800" dirty="0"/>
          </a:p>
          <a:p>
            <a:pPr marL="457200" indent="-457200">
              <a:buFont typeface="+mj-lt"/>
              <a:buAutoNum type="arabicPeriod"/>
            </a:pPr>
            <a:r>
              <a:rPr lang="en-GB" sz="1800" dirty="0"/>
              <a:t>It is good to trust </a:t>
            </a:r>
            <a:r>
              <a:rPr lang="en-GB" sz="1800" dirty="0" smtClean="0"/>
              <a:t>people.</a:t>
            </a:r>
            <a:endParaRPr lang="en-GB" sz="1800" dirty="0"/>
          </a:p>
          <a:p>
            <a:pPr marL="457200" indent="-457200">
              <a:buFont typeface="+mj-lt"/>
              <a:buAutoNum type="arabicPeriod"/>
            </a:pPr>
            <a:r>
              <a:rPr lang="en-GB" sz="1800" dirty="0"/>
              <a:t>It is better to be in a relationship then to be </a:t>
            </a:r>
            <a:r>
              <a:rPr lang="en-GB" sz="1800" dirty="0" smtClean="0"/>
              <a:t>single.</a:t>
            </a:r>
            <a:endParaRPr lang="en-GB" sz="1800" dirty="0"/>
          </a:p>
        </p:txBody>
      </p:sp>
      <p:sp>
        <p:nvSpPr>
          <p:cNvPr id="3" name="Footer Placeholder 2"/>
          <p:cNvSpPr>
            <a:spLocks noGrp="1"/>
          </p:cNvSpPr>
          <p:nvPr>
            <p:ph type="ftr" sz="quarter" idx="11"/>
          </p:nvPr>
        </p:nvSpPr>
        <p:spPr>
          <a:xfrm>
            <a:off x="323528" y="6356350"/>
            <a:ext cx="8568952"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spTree>
    <p:extLst>
      <p:ext uri="{BB962C8B-B14F-4D97-AF65-F5344CB8AC3E}">
        <p14:creationId xmlns:p14="http://schemas.microsoft.com/office/powerpoint/2010/main" val="3456603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7832BF2-92CB-A64F-B542-81F95BB33378}"/>
              </a:ext>
            </a:extLst>
          </p:cNvPr>
          <p:cNvSpPr>
            <a:spLocks noGrp="1"/>
          </p:cNvSpPr>
          <p:nvPr>
            <p:ph type="title"/>
          </p:nvPr>
        </p:nvSpPr>
        <p:spPr/>
        <p:txBody>
          <a:bodyPr>
            <a:normAutofit/>
          </a:bodyPr>
          <a:lstStyle/>
          <a:p>
            <a:pPr algn="ctr"/>
            <a:r>
              <a:rPr lang="en-GB" sz="4800" dirty="0"/>
              <a:t>Hand Drawing</a:t>
            </a:r>
          </a:p>
        </p:txBody>
      </p:sp>
      <p:sp>
        <p:nvSpPr>
          <p:cNvPr id="7" name="Text Placeholder 6">
            <a:extLst>
              <a:ext uri="{FF2B5EF4-FFF2-40B4-BE49-F238E27FC236}">
                <a16:creationId xmlns:a16="http://schemas.microsoft.com/office/drawing/2014/main" xmlns="" id="{6FFB491E-C647-CF44-82A5-43E7D192B67A}"/>
              </a:ext>
            </a:extLst>
          </p:cNvPr>
          <p:cNvSpPr>
            <a:spLocks noGrp="1"/>
          </p:cNvSpPr>
          <p:nvPr>
            <p:ph type="body" idx="1"/>
          </p:nvPr>
        </p:nvSpPr>
        <p:spPr>
          <a:xfrm>
            <a:off x="1497908" y="1268760"/>
            <a:ext cx="2592288" cy="1091996"/>
          </a:xfrm>
        </p:spPr>
        <p:txBody>
          <a:bodyPr anchor="ctr">
            <a:normAutofit/>
          </a:bodyPr>
          <a:lstStyle/>
          <a:p>
            <a:r>
              <a:rPr lang="en-GB" sz="4000" b="0" dirty="0"/>
              <a:t>Left = Past</a:t>
            </a:r>
          </a:p>
        </p:txBody>
      </p:sp>
      <p:sp>
        <p:nvSpPr>
          <p:cNvPr id="9" name="Text Placeholder 8">
            <a:extLst>
              <a:ext uri="{FF2B5EF4-FFF2-40B4-BE49-F238E27FC236}">
                <a16:creationId xmlns:a16="http://schemas.microsoft.com/office/drawing/2014/main" xmlns="" id="{DD30041E-D893-904D-B157-0E3683478483}"/>
              </a:ext>
            </a:extLst>
          </p:cNvPr>
          <p:cNvSpPr>
            <a:spLocks noGrp="1"/>
          </p:cNvSpPr>
          <p:nvPr>
            <p:ph type="body" sz="quarter" idx="3"/>
          </p:nvPr>
        </p:nvSpPr>
        <p:spPr>
          <a:xfrm>
            <a:off x="4583874" y="1340768"/>
            <a:ext cx="3168352" cy="790886"/>
          </a:xfrm>
        </p:spPr>
        <p:txBody>
          <a:bodyPr>
            <a:noAutofit/>
          </a:bodyPr>
          <a:lstStyle/>
          <a:p>
            <a:r>
              <a:rPr lang="en-GB" sz="4000" b="0" dirty="0"/>
              <a:t>Right = Future</a:t>
            </a:r>
          </a:p>
        </p:txBody>
      </p:sp>
      <p:sp>
        <p:nvSpPr>
          <p:cNvPr id="2" name="Footer Placeholder 1"/>
          <p:cNvSpPr>
            <a:spLocks noGrp="1"/>
          </p:cNvSpPr>
          <p:nvPr>
            <p:ph type="ftr" sz="quarter" idx="11"/>
          </p:nvPr>
        </p:nvSpPr>
        <p:spPr>
          <a:xfrm>
            <a:off x="179512" y="6356350"/>
            <a:ext cx="8712968"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248" y="2204864"/>
            <a:ext cx="6853504" cy="4109850"/>
          </a:xfrm>
          <a:prstGeom prst="rect">
            <a:avLst/>
          </a:prstGeom>
        </p:spPr>
      </p:pic>
    </p:spTree>
    <p:extLst>
      <p:ext uri="{BB962C8B-B14F-4D97-AF65-F5344CB8AC3E}">
        <p14:creationId xmlns:p14="http://schemas.microsoft.com/office/powerpoint/2010/main" val="27440673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20FA12-EC9F-4E25-8987-1E0F27724F9A}"/>
              </a:ext>
            </a:extLst>
          </p:cNvPr>
          <p:cNvSpPr>
            <a:spLocks noGrp="1"/>
          </p:cNvSpPr>
          <p:nvPr>
            <p:ph type="title"/>
          </p:nvPr>
        </p:nvSpPr>
        <p:spPr>
          <a:xfrm>
            <a:off x="5004048" y="1196752"/>
            <a:ext cx="3483937" cy="3312368"/>
          </a:xfrm>
        </p:spPr>
        <p:txBody>
          <a:bodyPr vert="horz" lIns="91440" tIns="45720" rIns="91440" bIns="45720" rtlCol="0" anchor="ctr">
            <a:normAutofit/>
          </a:bodyPr>
          <a:lstStyle/>
          <a:p>
            <a:pPr defTabSz="914400"/>
            <a:r>
              <a:rPr lang="en-US" sz="4800" dirty="0"/>
              <a:t>This is what we </a:t>
            </a:r>
            <a:r>
              <a:rPr lang="en-US" sz="4800" dirty="0" smtClean="0"/>
              <a:t>want …</a:t>
            </a:r>
            <a:endParaRPr lang="en-US" sz="4800" dirty="0"/>
          </a:p>
        </p:txBody>
      </p:sp>
      <p:sp>
        <p:nvSpPr>
          <p:cNvPr id="3" name="Footer Placeholder 2"/>
          <p:cNvSpPr>
            <a:spLocks noGrp="1"/>
          </p:cNvSpPr>
          <p:nvPr>
            <p:ph type="ftr" sz="quarter" idx="11"/>
          </p:nvPr>
        </p:nvSpPr>
        <p:spPr>
          <a:xfrm>
            <a:off x="251520" y="6356350"/>
            <a:ext cx="8424936"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3095" r="27144"/>
          <a:stretch/>
        </p:blipFill>
        <p:spPr>
          <a:xfrm>
            <a:off x="251520" y="476672"/>
            <a:ext cx="5014182" cy="5616624"/>
          </a:xfrm>
          <a:prstGeom prst="rect">
            <a:avLst/>
          </a:prstGeom>
        </p:spPr>
      </p:pic>
    </p:spTree>
    <p:extLst>
      <p:ext uri="{BB962C8B-B14F-4D97-AF65-F5344CB8AC3E}">
        <p14:creationId xmlns:p14="http://schemas.microsoft.com/office/powerpoint/2010/main" val="381224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6" name="Rectangle 5"/>
          <p:cNvSpPr/>
          <p:nvPr/>
        </p:nvSpPr>
        <p:spPr>
          <a:xfrm>
            <a:off x="251520" y="6488668"/>
            <a:ext cx="8640960" cy="307777"/>
          </a:xfrm>
          <a:prstGeom prst="rect">
            <a:avLst/>
          </a:prstGeom>
        </p:spPr>
        <p:txBody>
          <a:bodyPr wrap="square">
            <a:spAutoFit/>
          </a:bodyPr>
          <a:lstStyle/>
          <a:p>
            <a:pPr algn="ctr"/>
            <a:r>
              <a:rPr lang="en-GB" sz="1400" dirty="0">
                <a:solidFill>
                  <a:schemeClr val="bg1"/>
                </a:solidFill>
              </a:rPr>
              <a:t>The ASD Girls’ Wellbeing Toolkit © Tina Rae &amp; Amy Such, 2019</a:t>
            </a:r>
          </a:p>
        </p:txBody>
      </p:sp>
    </p:spTree>
    <p:extLst>
      <p:ext uri="{BB962C8B-B14F-4D97-AF65-F5344CB8AC3E}">
        <p14:creationId xmlns:p14="http://schemas.microsoft.com/office/powerpoint/2010/main" val="1428867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130425"/>
            <a:ext cx="7772400" cy="2306687"/>
          </a:xfrm>
        </p:spPr>
        <p:txBody>
          <a:bodyPr>
            <a:noAutofit/>
          </a:bodyPr>
          <a:lstStyle/>
          <a:p>
            <a:r>
              <a:rPr lang="en-GB" sz="4800" dirty="0" smtClean="0"/>
              <a:t>Thank you!</a:t>
            </a:r>
            <a:br>
              <a:rPr lang="en-GB" sz="4800" dirty="0" smtClean="0"/>
            </a:br>
            <a:r>
              <a:rPr lang="en-GB" sz="4800" dirty="0" smtClean="0"/>
              <a:t>Any questions?</a:t>
            </a:r>
            <a:endParaRPr lang="en-GB" sz="4800" dirty="0"/>
          </a:p>
        </p:txBody>
      </p:sp>
      <p:sp>
        <p:nvSpPr>
          <p:cNvPr id="7" name="Footer Placeholder 1"/>
          <p:cNvSpPr>
            <a:spLocks noGrp="1"/>
          </p:cNvSpPr>
          <p:nvPr>
            <p:ph type="ftr" sz="quarter" idx="11"/>
          </p:nvPr>
        </p:nvSpPr>
        <p:spPr>
          <a:xfrm>
            <a:off x="251520" y="6356350"/>
            <a:ext cx="8640960"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spTree>
    <p:extLst>
      <p:ext uri="{BB962C8B-B14F-4D97-AF65-F5344CB8AC3E}">
        <p14:creationId xmlns:p14="http://schemas.microsoft.com/office/powerpoint/2010/main" val="249493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51520" y="6356350"/>
            <a:ext cx="8640960"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7602" cy="6098401"/>
          </a:xfrm>
          <a:prstGeom prst="rect">
            <a:avLst/>
          </a:prstGeom>
        </p:spPr>
      </p:pic>
    </p:spTree>
    <p:extLst>
      <p:ext uri="{BB962C8B-B14F-4D97-AF65-F5344CB8AC3E}">
        <p14:creationId xmlns:p14="http://schemas.microsoft.com/office/powerpoint/2010/main" val="176648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60B103D-D5CB-49FE-8C93-FE304332BBD1}"/>
              </a:ext>
            </a:extLst>
          </p:cNvPr>
          <p:cNvSpPr>
            <a:spLocks noGrp="1"/>
          </p:cNvSpPr>
          <p:nvPr>
            <p:ph type="title"/>
          </p:nvPr>
        </p:nvSpPr>
        <p:spPr>
          <a:xfrm>
            <a:off x="395536" y="188640"/>
            <a:ext cx="8496944" cy="936104"/>
          </a:xfrm>
        </p:spPr>
        <p:txBody>
          <a:bodyPr>
            <a:normAutofit/>
          </a:bodyPr>
          <a:lstStyle/>
          <a:p>
            <a:r>
              <a:rPr lang="en-GB" dirty="0">
                <a:solidFill>
                  <a:srgbClr val="FFFFFF"/>
                </a:solidFill>
              </a:rPr>
              <a:t>Mental health</a:t>
            </a:r>
          </a:p>
        </p:txBody>
      </p:sp>
      <p:sp>
        <p:nvSpPr>
          <p:cNvPr id="3" name="Content Placeholder 2">
            <a:extLst>
              <a:ext uri="{FF2B5EF4-FFF2-40B4-BE49-F238E27FC236}">
                <a16:creationId xmlns:a16="http://schemas.microsoft.com/office/drawing/2014/main" xmlns="" id="{FA8A3568-5118-43E0-AB36-17F20891126B}"/>
              </a:ext>
            </a:extLst>
          </p:cNvPr>
          <p:cNvSpPr>
            <a:spLocks noGrp="1"/>
          </p:cNvSpPr>
          <p:nvPr>
            <p:ph idx="1"/>
          </p:nvPr>
        </p:nvSpPr>
        <p:spPr>
          <a:xfrm>
            <a:off x="179512" y="2204864"/>
            <a:ext cx="8367981" cy="3827636"/>
          </a:xfrm>
        </p:spPr>
        <p:txBody>
          <a:bodyPr anchor="ctr">
            <a:normAutofit/>
          </a:bodyPr>
          <a:lstStyle/>
          <a:p>
            <a:pPr lvl="0" fontAlgn="base">
              <a:buSzPct val="125000"/>
            </a:pPr>
            <a:r>
              <a:rPr lang="en-US" sz="2400" dirty="0"/>
              <a:t>The capacity to enter into and sustain mutually satisfying personal </a:t>
            </a:r>
            <a:r>
              <a:rPr lang="en-US" sz="2400" dirty="0" smtClean="0"/>
              <a:t>relationships.</a:t>
            </a:r>
            <a:endParaRPr lang="en-GB" sz="2400" dirty="0"/>
          </a:p>
          <a:p>
            <a:pPr lvl="0" fontAlgn="base">
              <a:buSzPct val="125000"/>
            </a:pPr>
            <a:r>
              <a:rPr lang="en-US" sz="2400" dirty="0"/>
              <a:t>A continuing progression of psychological </a:t>
            </a:r>
            <a:r>
              <a:rPr lang="en-US" sz="2400" dirty="0" smtClean="0"/>
              <a:t>development;</a:t>
            </a:r>
            <a:endParaRPr lang="en-GB" sz="2400" dirty="0"/>
          </a:p>
          <a:p>
            <a:pPr lvl="0" fontAlgn="base">
              <a:buSzPct val="125000"/>
            </a:pPr>
            <a:r>
              <a:rPr lang="en-US" sz="2400" dirty="0"/>
              <a:t>An ability to play and to learn appropriately for their age and intellectual </a:t>
            </a:r>
            <a:r>
              <a:rPr lang="en-US" sz="2400" dirty="0" smtClean="0"/>
              <a:t>level.</a:t>
            </a:r>
            <a:endParaRPr lang="en-GB" sz="2400" dirty="0"/>
          </a:p>
          <a:p>
            <a:pPr lvl="0" fontAlgn="base">
              <a:buSzPct val="125000"/>
            </a:pPr>
            <a:r>
              <a:rPr lang="en-US" sz="2400" dirty="0"/>
              <a:t>A developing moral sense of right and </a:t>
            </a:r>
            <a:r>
              <a:rPr lang="en-US" sz="2400" dirty="0" smtClean="0"/>
              <a:t>wrong.</a:t>
            </a:r>
            <a:endParaRPr lang="en-GB" sz="2400" dirty="0"/>
          </a:p>
          <a:p>
            <a:pPr lvl="0" fontAlgn="base">
              <a:buSzPct val="125000"/>
            </a:pPr>
            <a:r>
              <a:rPr lang="en-US" sz="2400" dirty="0"/>
              <a:t>The capacity to cope with a degree of psychological </a:t>
            </a:r>
            <a:r>
              <a:rPr lang="en-US" sz="2400" dirty="0" smtClean="0"/>
              <a:t>distress.</a:t>
            </a:r>
            <a:endParaRPr lang="en-GB" sz="2400" dirty="0"/>
          </a:p>
          <a:p>
            <a:pPr lvl="0" fontAlgn="base">
              <a:buSzPct val="125000"/>
            </a:pPr>
            <a:r>
              <a:rPr lang="en-US" sz="2400" dirty="0"/>
              <a:t>A clear sense of identity and </a:t>
            </a:r>
            <a:r>
              <a:rPr lang="en-US" sz="2400" dirty="0" smtClean="0"/>
              <a:t>self-worth.</a:t>
            </a:r>
            <a:endParaRPr lang="en-GB" sz="2400" dirty="0"/>
          </a:p>
          <a:p>
            <a:pPr marL="0" indent="0" algn="r">
              <a:buNone/>
            </a:pPr>
            <a:r>
              <a:rPr lang="en-US" sz="2400" dirty="0"/>
              <a:t>(</a:t>
            </a:r>
            <a:r>
              <a:rPr lang="en-US" sz="2400" dirty="0" err="1"/>
              <a:t>Weare</a:t>
            </a:r>
            <a:r>
              <a:rPr lang="en-US" sz="2400" dirty="0"/>
              <a:t>, </a:t>
            </a:r>
            <a:r>
              <a:rPr lang="en-US" sz="2400" dirty="0" smtClean="0"/>
              <a:t>2000)</a:t>
            </a:r>
            <a:endParaRPr lang="en-GB" sz="2400" dirty="0"/>
          </a:p>
        </p:txBody>
      </p:sp>
      <p:sp>
        <p:nvSpPr>
          <p:cNvPr id="5" name="Footer Placeholder 4"/>
          <p:cNvSpPr>
            <a:spLocks noGrp="1"/>
          </p:cNvSpPr>
          <p:nvPr>
            <p:ph type="ftr" sz="quarter" idx="11"/>
          </p:nvPr>
        </p:nvSpPr>
        <p:spPr>
          <a:xfrm>
            <a:off x="251520" y="6356350"/>
            <a:ext cx="8640960"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spTree>
    <p:extLst>
      <p:ext uri="{BB962C8B-B14F-4D97-AF65-F5344CB8AC3E}">
        <p14:creationId xmlns:p14="http://schemas.microsoft.com/office/powerpoint/2010/main" val="4085640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05070" y="1268760"/>
            <a:ext cx="4038600" cy="4525963"/>
          </a:xfrm>
        </p:spPr>
        <p:txBody>
          <a:bodyPr>
            <a:normAutofit fontScale="85000" lnSpcReduction="20000"/>
          </a:bodyPr>
          <a:lstStyle/>
          <a:p>
            <a:pPr>
              <a:buSzPct val="125000"/>
              <a:defRPr/>
            </a:pPr>
            <a:r>
              <a:rPr lang="en-US" dirty="0"/>
              <a:t>Feel good about </a:t>
            </a:r>
            <a:r>
              <a:rPr lang="en-US" dirty="0" smtClean="0"/>
              <a:t>yourself</a:t>
            </a:r>
            <a:endParaRPr lang="en-US" dirty="0"/>
          </a:p>
          <a:p>
            <a:pPr>
              <a:buSzPct val="125000"/>
              <a:defRPr/>
            </a:pPr>
            <a:r>
              <a:rPr lang="en-US" dirty="0" smtClean="0"/>
              <a:t>Feel </a:t>
            </a:r>
            <a:r>
              <a:rPr lang="en-US" dirty="0"/>
              <a:t>comfortable with other people</a:t>
            </a:r>
          </a:p>
          <a:p>
            <a:pPr>
              <a:buSzPct val="125000"/>
              <a:defRPr/>
            </a:pPr>
            <a:r>
              <a:rPr lang="en-US" dirty="0" smtClean="0"/>
              <a:t>Be able </a:t>
            </a:r>
            <a:r>
              <a:rPr lang="en-US" dirty="0"/>
              <a:t>to meet the demands of life </a:t>
            </a:r>
          </a:p>
          <a:p>
            <a:pPr>
              <a:buSzPct val="125000"/>
              <a:defRPr/>
            </a:pPr>
            <a:r>
              <a:rPr lang="en-US" dirty="0" smtClean="0"/>
              <a:t>Express </a:t>
            </a:r>
            <a:r>
              <a:rPr lang="en-US" dirty="0"/>
              <a:t>emotions in healthy ways </a:t>
            </a:r>
          </a:p>
          <a:p>
            <a:pPr>
              <a:buSzPct val="125000"/>
              <a:defRPr/>
            </a:pPr>
            <a:r>
              <a:rPr lang="en-US" dirty="0" smtClean="0"/>
              <a:t>Is </a:t>
            </a:r>
            <a:r>
              <a:rPr lang="en-US" dirty="0"/>
              <a:t>optimistic (positive) </a:t>
            </a:r>
          </a:p>
          <a:p>
            <a:endParaRPr lang="en-GB" dirty="0"/>
          </a:p>
        </p:txBody>
      </p:sp>
      <p:sp>
        <p:nvSpPr>
          <p:cNvPr id="6" name="Content Placeholder 5"/>
          <p:cNvSpPr>
            <a:spLocks noGrp="1"/>
          </p:cNvSpPr>
          <p:nvPr>
            <p:ph sz="half" idx="2"/>
          </p:nvPr>
        </p:nvSpPr>
        <p:spPr>
          <a:xfrm>
            <a:off x="4581872" y="1268760"/>
            <a:ext cx="4038600" cy="4525963"/>
          </a:xfrm>
        </p:spPr>
        <p:txBody>
          <a:bodyPr>
            <a:normAutofit fontScale="85000" lnSpcReduction="20000"/>
          </a:bodyPr>
          <a:lstStyle/>
          <a:p>
            <a:pPr>
              <a:buSzPct val="125000"/>
              <a:defRPr/>
            </a:pPr>
            <a:r>
              <a:rPr lang="en-US" dirty="0"/>
              <a:t>Uses ‘well being’ skills</a:t>
            </a:r>
          </a:p>
          <a:p>
            <a:pPr lvl="1">
              <a:buSzPct val="90000"/>
              <a:buFont typeface="Arial" panose="020B0604020202020204" pitchFamily="34" charset="0"/>
              <a:buChar char="•"/>
              <a:defRPr/>
            </a:pPr>
            <a:r>
              <a:rPr lang="en-US" sz="2800" dirty="0"/>
              <a:t>Stress management</a:t>
            </a:r>
          </a:p>
          <a:p>
            <a:pPr lvl="1">
              <a:buSzPct val="90000"/>
              <a:buFont typeface="Arial" panose="020B0604020202020204" pitchFamily="34" charset="0"/>
              <a:buChar char="•"/>
              <a:defRPr/>
            </a:pPr>
            <a:r>
              <a:rPr lang="en-US" sz="2800" dirty="0" smtClean="0"/>
              <a:t>Decision making </a:t>
            </a:r>
            <a:endParaRPr lang="en-US" sz="2800" dirty="0"/>
          </a:p>
          <a:p>
            <a:pPr lvl="1">
              <a:buSzPct val="90000"/>
              <a:buFont typeface="Arial" panose="020B0604020202020204" pitchFamily="34" charset="0"/>
              <a:buChar char="•"/>
              <a:defRPr/>
            </a:pPr>
            <a:r>
              <a:rPr lang="en-US" sz="2800" dirty="0"/>
              <a:t>Conflict resolution </a:t>
            </a:r>
          </a:p>
          <a:p>
            <a:pPr>
              <a:buSzPct val="125000"/>
              <a:defRPr/>
            </a:pPr>
            <a:r>
              <a:rPr lang="en-US" dirty="0"/>
              <a:t>Uses </a:t>
            </a:r>
            <a:r>
              <a:rPr lang="en-US" dirty="0" smtClean="0"/>
              <a:t>‘I messages’</a:t>
            </a:r>
            <a:endParaRPr lang="en-US" dirty="0"/>
          </a:p>
          <a:p>
            <a:pPr>
              <a:buSzPct val="125000"/>
              <a:defRPr/>
            </a:pPr>
            <a:r>
              <a:rPr lang="en-US" dirty="0" smtClean="0"/>
              <a:t>Copes and adapts </a:t>
            </a:r>
            <a:r>
              <a:rPr lang="en-US" dirty="0"/>
              <a:t>with change</a:t>
            </a:r>
          </a:p>
          <a:p>
            <a:pPr>
              <a:buSzPct val="125000"/>
              <a:defRPr/>
            </a:pPr>
            <a:r>
              <a:rPr lang="en-US" dirty="0" smtClean="0"/>
              <a:t>Assertive</a:t>
            </a:r>
            <a:endParaRPr lang="en-US" dirty="0"/>
          </a:p>
          <a:p>
            <a:pPr>
              <a:buSzPct val="125000"/>
              <a:defRPr/>
            </a:pPr>
            <a:r>
              <a:rPr lang="en-GB" dirty="0" smtClean="0"/>
              <a:t>Growth </a:t>
            </a:r>
            <a:r>
              <a:rPr lang="en-GB" dirty="0" err="1"/>
              <a:t>mindset</a:t>
            </a:r>
            <a:endParaRPr lang="en-US" dirty="0"/>
          </a:p>
          <a:p>
            <a:pPr>
              <a:buSzPct val="125000"/>
              <a:defRPr/>
            </a:pPr>
            <a:r>
              <a:rPr lang="en-US" dirty="0" smtClean="0"/>
              <a:t>Active </a:t>
            </a:r>
            <a:r>
              <a:rPr lang="en-US" dirty="0"/>
              <a:t>listener</a:t>
            </a:r>
          </a:p>
          <a:p>
            <a:pPr>
              <a:buSzPct val="125000"/>
              <a:defRPr/>
            </a:pPr>
            <a:r>
              <a:rPr lang="en-US" dirty="0" smtClean="0"/>
              <a:t>Can </a:t>
            </a:r>
            <a:r>
              <a:rPr lang="en-US" dirty="0"/>
              <a:t>be part of </a:t>
            </a:r>
            <a:r>
              <a:rPr lang="en-US" dirty="0" smtClean="0"/>
              <a:t>a team or group</a:t>
            </a:r>
            <a:endParaRPr lang="en-US" dirty="0"/>
          </a:p>
          <a:p>
            <a:endParaRPr lang="en-GB" dirty="0"/>
          </a:p>
        </p:txBody>
      </p:sp>
      <p:sp>
        <p:nvSpPr>
          <p:cNvPr id="3" name="Footer Placeholder 2"/>
          <p:cNvSpPr>
            <a:spLocks noGrp="1"/>
          </p:cNvSpPr>
          <p:nvPr>
            <p:ph type="ftr" sz="quarter" idx="11"/>
          </p:nvPr>
        </p:nvSpPr>
        <p:spPr>
          <a:xfrm>
            <a:off x="251520" y="6356350"/>
            <a:ext cx="8640960"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sp>
        <p:nvSpPr>
          <p:cNvPr id="7" name="TextBox 6"/>
          <p:cNvSpPr txBox="1"/>
          <p:nvPr/>
        </p:nvSpPr>
        <p:spPr>
          <a:xfrm>
            <a:off x="539552" y="332656"/>
            <a:ext cx="8352928" cy="707886"/>
          </a:xfrm>
          <a:prstGeom prst="rect">
            <a:avLst/>
          </a:prstGeom>
          <a:noFill/>
        </p:spPr>
        <p:txBody>
          <a:bodyPr wrap="square" rtlCol="0">
            <a:spAutoFit/>
          </a:bodyPr>
          <a:lstStyle/>
          <a:p>
            <a:r>
              <a:rPr lang="en-GB" sz="4000" dirty="0" smtClean="0"/>
              <a:t>Characteristics of </a:t>
            </a:r>
            <a:r>
              <a:rPr lang="en-GB" sz="4000" b="1" dirty="0" smtClean="0"/>
              <a:t>GOOD</a:t>
            </a:r>
            <a:r>
              <a:rPr lang="en-GB" sz="4000" dirty="0" smtClean="0"/>
              <a:t> mental health</a:t>
            </a:r>
            <a:endParaRPr lang="en-GB" sz="4000"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DFC205EB-A8E5-4EB7-AB9C-BB8055BF5157}"/>
              </a:ext>
            </a:extLst>
          </p:cNvPr>
          <p:cNvSpPr>
            <a:spLocks noGrp="1"/>
          </p:cNvSpPr>
          <p:nvPr>
            <p:ph sz="half" idx="1"/>
          </p:nvPr>
        </p:nvSpPr>
        <p:spPr>
          <a:xfrm>
            <a:off x="457200" y="1600200"/>
            <a:ext cx="4038600" cy="4953000"/>
          </a:xfrm>
        </p:spPr>
        <p:txBody>
          <a:bodyPr>
            <a:normAutofit/>
          </a:bodyPr>
          <a:lstStyle/>
          <a:p>
            <a:pPr>
              <a:buSzPct val="125000"/>
              <a:defRPr/>
            </a:pPr>
            <a:r>
              <a:rPr lang="en-US" sz="2400" dirty="0">
                <a:latin typeface="+mj-lt"/>
              </a:rPr>
              <a:t>Does </a:t>
            </a:r>
            <a:r>
              <a:rPr lang="en-US" sz="2400" dirty="0" smtClean="0">
                <a:latin typeface="+mj-lt"/>
              </a:rPr>
              <a:t>not </a:t>
            </a:r>
            <a:r>
              <a:rPr lang="en-US" sz="2400" dirty="0">
                <a:latin typeface="+mj-lt"/>
              </a:rPr>
              <a:t>share feelings</a:t>
            </a:r>
          </a:p>
          <a:p>
            <a:pPr>
              <a:buSzPct val="125000"/>
              <a:defRPr/>
            </a:pPr>
            <a:r>
              <a:rPr lang="en-US" sz="2400" dirty="0" smtClean="0">
                <a:latin typeface="+mj-lt"/>
              </a:rPr>
              <a:t>Exhibits </a:t>
            </a:r>
            <a:r>
              <a:rPr lang="en-US" sz="2400" dirty="0">
                <a:latin typeface="+mj-lt"/>
              </a:rPr>
              <a:t>control </a:t>
            </a:r>
            <a:r>
              <a:rPr lang="en-US" sz="2400" dirty="0" err="1">
                <a:latin typeface="+mj-lt"/>
              </a:rPr>
              <a:t>behaviours</a:t>
            </a:r>
            <a:endParaRPr lang="en-US" sz="2400" dirty="0">
              <a:latin typeface="+mj-lt"/>
            </a:endParaRPr>
          </a:p>
          <a:p>
            <a:pPr>
              <a:buSzPct val="125000"/>
              <a:defRPr/>
            </a:pPr>
            <a:r>
              <a:rPr lang="en-US" sz="2400" dirty="0" smtClean="0">
                <a:latin typeface="+mj-lt"/>
              </a:rPr>
              <a:t>Is </a:t>
            </a:r>
            <a:r>
              <a:rPr lang="en-US" sz="2400" dirty="0">
                <a:latin typeface="+mj-lt"/>
              </a:rPr>
              <a:t>pessimistic (negative)</a:t>
            </a:r>
          </a:p>
          <a:p>
            <a:pPr>
              <a:buSzPct val="125000"/>
              <a:defRPr/>
            </a:pPr>
            <a:r>
              <a:rPr lang="en-US" sz="2400" dirty="0" smtClean="0">
                <a:latin typeface="+mj-lt"/>
              </a:rPr>
              <a:t>Ignores or denies </a:t>
            </a:r>
            <a:r>
              <a:rPr lang="en-US" sz="2400" dirty="0">
                <a:latin typeface="+mj-lt"/>
              </a:rPr>
              <a:t>problems</a:t>
            </a:r>
          </a:p>
          <a:p>
            <a:pPr>
              <a:buSzPct val="125000"/>
              <a:defRPr/>
            </a:pPr>
            <a:r>
              <a:rPr lang="en-US" sz="2400" dirty="0" smtClean="0">
                <a:latin typeface="+mj-lt"/>
              </a:rPr>
              <a:t>Cannot </a:t>
            </a:r>
            <a:r>
              <a:rPr lang="en-US" sz="2400" dirty="0">
                <a:latin typeface="+mj-lt"/>
              </a:rPr>
              <a:t>accept change</a:t>
            </a:r>
          </a:p>
          <a:p>
            <a:pPr>
              <a:buSzPct val="125000"/>
              <a:defRPr/>
            </a:pPr>
            <a:r>
              <a:rPr lang="en-US" sz="2400" dirty="0" smtClean="0">
                <a:latin typeface="+mj-lt"/>
              </a:rPr>
              <a:t>Lets </a:t>
            </a:r>
            <a:r>
              <a:rPr lang="en-US" sz="2400" dirty="0">
                <a:latin typeface="+mj-lt"/>
              </a:rPr>
              <a:t>stress control life</a:t>
            </a:r>
          </a:p>
        </p:txBody>
      </p:sp>
      <p:sp>
        <p:nvSpPr>
          <p:cNvPr id="2" name="Content Placeholder 1">
            <a:extLst>
              <a:ext uri="{FF2B5EF4-FFF2-40B4-BE49-F238E27FC236}">
                <a16:creationId xmlns:a16="http://schemas.microsoft.com/office/drawing/2014/main" xmlns="" id="{868FD197-48CA-46FE-9552-D959EB4D3F8D}"/>
              </a:ext>
            </a:extLst>
          </p:cNvPr>
          <p:cNvSpPr>
            <a:spLocks noGrp="1"/>
          </p:cNvSpPr>
          <p:nvPr>
            <p:ph sz="half" idx="2"/>
          </p:nvPr>
        </p:nvSpPr>
        <p:spPr>
          <a:xfrm>
            <a:off x="4648200" y="1600200"/>
            <a:ext cx="4038600" cy="4800600"/>
          </a:xfrm>
        </p:spPr>
        <p:txBody>
          <a:bodyPr>
            <a:normAutofit/>
          </a:bodyPr>
          <a:lstStyle/>
          <a:p>
            <a:pPr>
              <a:defRPr/>
            </a:pPr>
            <a:r>
              <a:rPr lang="en-US" sz="2400" dirty="0" smtClean="0">
                <a:latin typeface="+mj-lt"/>
              </a:rPr>
              <a:t>‘You’ messages </a:t>
            </a:r>
            <a:r>
              <a:rPr lang="en-US" sz="2400" dirty="0">
                <a:latin typeface="+mj-lt"/>
              </a:rPr>
              <a:t>(blame and escalate)</a:t>
            </a:r>
          </a:p>
          <a:p>
            <a:pPr>
              <a:defRPr/>
            </a:pPr>
            <a:r>
              <a:rPr lang="en-US" sz="2400" dirty="0" smtClean="0">
                <a:latin typeface="+mj-lt"/>
              </a:rPr>
              <a:t>Aggressive </a:t>
            </a:r>
            <a:r>
              <a:rPr lang="en-US" sz="2400" dirty="0">
                <a:latin typeface="+mj-lt"/>
              </a:rPr>
              <a:t>and passive</a:t>
            </a:r>
          </a:p>
          <a:p>
            <a:pPr>
              <a:defRPr/>
            </a:pPr>
            <a:r>
              <a:rPr lang="en-US" sz="2400" dirty="0" smtClean="0">
                <a:latin typeface="+mj-lt"/>
              </a:rPr>
              <a:t>Depressed</a:t>
            </a:r>
            <a:endParaRPr lang="en-US" sz="2400" dirty="0">
              <a:latin typeface="+mj-lt"/>
            </a:endParaRPr>
          </a:p>
          <a:p>
            <a:pPr>
              <a:defRPr/>
            </a:pPr>
            <a:r>
              <a:rPr lang="en-US" sz="2400" dirty="0" smtClean="0">
                <a:latin typeface="+mj-lt"/>
              </a:rPr>
              <a:t>Runs from </a:t>
            </a:r>
            <a:r>
              <a:rPr lang="en-US" sz="2400" dirty="0">
                <a:latin typeface="+mj-lt"/>
              </a:rPr>
              <a:t>conflict</a:t>
            </a:r>
          </a:p>
          <a:p>
            <a:pPr>
              <a:defRPr/>
            </a:pPr>
            <a:r>
              <a:rPr lang="en-US" sz="2400" dirty="0" smtClean="0">
                <a:latin typeface="+mj-lt"/>
              </a:rPr>
              <a:t>Close minded or fixed </a:t>
            </a:r>
            <a:r>
              <a:rPr lang="en-US" sz="2400" dirty="0">
                <a:latin typeface="+mj-lt"/>
              </a:rPr>
              <a:t>mindset</a:t>
            </a:r>
          </a:p>
          <a:p>
            <a:pPr>
              <a:defRPr/>
            </a:pPr>
            <a:r>
              <a:rPr lang="en-US" sz="2400" dirty="0" smtClean="0">
                <a:latin typeface="+mj-lt"/>
              </a:rPr>
              <a:t>Needs </a:t>
            </a:r>
            <a:r>
              <a:rPr lang="en-US" sz="2400" dirty="0">
                <a:latin typeface="+mj-lt"/>
              </a:rPr>
              <a:t>to </a:t>
            </a:r>
            <a:r>
              <a:rPr lang="en-US" sz="2400" dirty="0" smtClean="0">
                <a:latin typeface="+mj-lt"/>
              </a:rPr>
              <a:t>‘run’ </a:t>
            </a:r>
            <a:r>
              <a:rPr lang="en-US" sz="2400" dirty="0">
                <a:latin typeface="+mj-lt"/>
              </a:rPr>
              <a:t>the group </a:t>
            </a:r>
          </a:p>
          <a:p>
            <a:pPr>
              <a:defRPr/>
            </a:pPr>
            <a:endParaRPr lang="en-US" dirty="0"/>
          </a:p>
        </p:txBody>
      </p:sp>
      <p:sp>
        <p:nvSpPr>
          <p:cNvPr id="3" name="Footer Placeholder 2"/>
          <p:cNvSpPr>
            <a:spLocks noGrp="1"/>
          </p:cNvSpPr>
          <p:nvPr>
            <p:ph type="ftr" sz="quarter" idx="11"/>
          </p:nvPr>
        </p:nvSpPr>
        <p:spPr>
          <a:xfrm>
            <a:off x="251520" y="6356350"/>
            <a:ext cx="8712968"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sp>
        <p:nvSpPr>
          <p:cNvPr id="5" name="Title 4"/>
          <p:cNvSpPr>
            <a:spLocks noGrp="1"/>
          </p:cNvSpPr>
          <p:nvPr>
            <p:ph type="title"/>
          </p:nvPr>
        </p:nvSpPr>
        <p:spPr>
          <a:xfrm>
            <a:off x="457200" y="620688"/>
            <a:ext cx="8229600" cy="706090"/>
          </a:xfrm>
        </p:spPr>
        <p:txBody>
          <a:bodyPr>
            <a:normAutofit fontScale="90000"/>
          </a:bodyPr>
          <a:lstStyle/>
          <a:p>
            <a:r>
              <a:rPr lang="en-GB" dirty="0" smtClean="0"/>
              <a:t>Characteristics of </a:t>
            </a:r>
            <a:r>
              <a:rPr lang="en-GB" b="1" dirty="0" smtClean="0"/>
              <a:t>POOR</a:t>
            </a:r>
            <a:r>
              <a:rPr lang="en-GB" dirty="0" smtClean="0"/>
              <a:t> mental health</a:t>
            </a:r>
            <a:br>
              <a:rPr lang="en-GB" dirty="0" smtClean="0"/>
            </a:br>
            <a:endParaRPr lang="en-GB"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fade">
                                      <p:cBhvr>
                                        <p:cTn id="35" dur="1000"/>
                                        <p:tgtEl>
                                          <p:spTgt spid="8">
                                            <p:txEl>
                                              <p:pRg st="5" end="5"/>
                                            </p:txEl>
                                          </p:spTgt>
                                        </p:tgtEl>
                                      </p:cBhvr>
                                    </p:animEffect>
                                    <p:anim calcmode="lin" valueType="num">
                                      <p:cBhvr>
                                        <p:cTn id="36"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fade">
                                      <p:cBhvr>
                                        <p:cTn id="42" dur="1000"/>
                                        <p:tgtEl>
                                          <p:spTgt spid="2">
                                            <p:txEl>
                                              <p:pRg st="0" end="0"/>
                                            </p:txEl>
                                          </p:spTgt>
                                        </p:tgtEl>
                                      </p:cBhvr>
                                    </p:animEffect>
                                    <p:anim calcmode="lin" valueType="num">
                                      <p:cBhvr>
                                        <p:cTn id="4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fade">
                                      <p:cBhvr>
                                        <p:cTn id="49" dur="1000"/>
                                        <p:tgtEl>
                                          <p:spTgt spid="2">
                                            <p:txEl>
                                              <p:pRg st="1" end="1"/>
                                            </p:txEl>
                                          </p:spTgt>
                                        </p:tgtEl>
                                      </p:cBhvr>
                                    </p:animEffect>
                                    <p:anim calcmode="lin" valueType="num">
                                      <p:cBhvr>
                                        <p:cTn id="5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fade">
                                      <p:cBhvr>
                                        <p:cTn id="56" dur="1000"/>
                                        <p:tgtEl>
                                          <p:spTgt spid="2">
                                            <p:txEl>
                                              <p:pRg st="2" end="2"/>
                                            </p:txEl>
                                          </p:spTgt>
                                        </p:tgtEl>
                                      </p:cBhvr>
                                    </p:animEffect>
                                    <p:anim calcmode="lin" valueType="num">
                                      <p:cBhvr>
                                        <p:cTn id="5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3" end="3"/>
                                            </p:txEl>
                                          </p:spTgt>
                                        </p:tgtEl>
                                        <p:attrNameLst>
                                          <p:attrName>style.visibility</p:attrName>
                                        </p:attrNameLst>
                                      </p:cBhvr>
                                      <p:to>
                                        <p:strVal val="visible"/>
                                      </p:to>
                                    </p:set>
                                    <p:animEffect transition="in" filter="fade">
                                      <p:cBhvr>
                                        <p:cTn id="63" dur="1000"/>
                                        <p:tgtEl>
                                          <p:spTgt spid="2">
                                            <p:txEl>
                                              <p:pRg st="3" end="3"/>
                                            </p:txEl>
                                          </p:spTgt>
                                        </p:tgtEl>
                                      </p:cBhvr>
                                    </p:animEffect>
                                    <p:anim calcmode="lin" valueType="num">
                                      <p:cBhvr>
                                        <p:cTn id="6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4" end="4"/>
                                            </p:txEl>
                                          </p:spTgt>
                                        </p:tgtEl>
                                        <p:attrNameLst>
                                          <p:attrName>style.visibility</p:attrName>
                                        </p:attrNameLst>
                                      </p:cBhvr>
                                      <p:to>
                                        <p:strVal val="visible"/>
                                      </p:to>
                                    </p:set>
                                    <p:animEffect transition="in" filter="fade">
                                      <p:cBhvr>
                                        <p:cTn id="70" dur="1000"/>
                                        <p:tgtEl>
                                          <p:spTgt spid="2">
                                            <p:txEl>
                                              <p:pRg st="4" end="4"/>
                                            </p:txEl>
                                          </p:spTgt>
                                        </p:tgtEl>
                                      </p:cBhvr>
                                    </p:animEffect>
                                    <p:anim calcmode="lin" valueType="num">
                                      <p:cBhvr>
                                        <p:cTn id="7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nodeType="clickEffect">
                                  <p:stCondLst>
                                    <p:cond delay="0"/>
                                  </p:stCondLst>
                                  <p:childTnLst>
                                    <p:set>
                                      <p:cBhvr>
                                        <p:cTn id="76" dur="1" fill="hold">
                                          <p:stCondLst>
                                            <p:cond delay="0"/>
                                          </p:stCondLst>
                                        </p:cTn>
                                        <p:tgtEl>
                                          <p:spTgt spid="2">
                                            <p:txEl>
                                              <p:pRg st="5" end="5"/>
                                            </p:txEl>
                                          </p:spTgt>
                                        </p:tgtEl>
                                        <p:attrNameLst>
                                          <p:attrName>style.visibility</p:attrName>
                                        </p:attrNameLst>
                                      </p:cBhvr>
                                      <p:to>
                                        <p:strVal val="visible"/>
                                      </p:to>
                                    </p:set>
                                    <p:animEffect transition="in" filter="fade">
                                      <p:cBhvr>
                                        <p:cTn id="77" dur="1000"/>
                                        <p:tgtEl>
                                          <p:spTgt spid="2">
                                            <p:txEl>
                                              <p:pRg st="5" end="5"/>
                                            </p:txEl>
                                          </p:spTgt>
                                        </p:tgtEl>
                                      </p:cBhvr>
                                    </p:animEffect>
                                    <p:anim calcmode="lin" valueType="num">
                                      <p:cBhvr>
                                        <p:cTn id="7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7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1CEB10-CB5E-4224-A2AE-EABB6D048A28}"/>
              </a:ext>
            </a:extLst>
          </p:cNvPr>
          <p:cNvSpPr txBox="1">
            <a:spLocks/>
          </p:cNvSpPr>
          <p:nvPr/>
        </p:nvSpPr>
        <p:spPr>
          <a:xfrm>
            <a:off x="457200" y="386443"/>
            <a:ext cx="8229600" cy="11430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defRPr/>
            </a:pPr>
            <a:r>
              <a:rPr lang="en-GB" altLang="en-US" sz="4400" b="0" dirty="0">
                <a:effectLst/>
                <a:cs typeface="Arial" charset="0"/>
              </a:rPr>
              <a:t>Mental </a:t>
            </a:r>
            <a:r>
              <a:rPr lang="en-GB" altLang="en-US" sz="4400" b="0" dirty="0" smtClean="0">
                <a:effectLst/>
                <a:cs typeface="Arial" charset="0"/>
              </a:rPr>
              <a:t>illness </a:t>
            </a:r>
            <a:r>
              <a:rPr lang="en-GB" altLang="en-US" sz="4400" b="0" dirty="0">
                <a:effectLst/>
                <a:cs typeface="Arial" charset="0"/>
              </a:rPr>
              <a:t>on a </a:t>
            </a:r>
            <a:r>
              <a:rPr lang="en-GB" altLang="en-US" sz="4400" b="0" dirty="0" smtClean="0">
                <a:effectLst/>
                <a:cs typeface="Arial" charset="0"/>
              </a:rPr>
              <a:t>continuum</a:t>
            </a:r>
            <a:endParaRPr lang="en-GB" altLang="en-US" sz="4400" b="0" dirty="0">
              <a:effectLst/>
              <a:cs typeface="Arial" charset="0"/>
            </a:endParaRPr>
          </a:p>
        </p:txBody>
      </p:sp>
      <p:sp>
        <p:nvSpPr>
          <p:cNvPr id="3" name="Content Placeholder 2">
            <a:extLst>
              <a:ext uri="{FF2B5EF4-FFF2-40B4-BE49-F238E27FC236}">
                <a16:creationId xmlns:a16="http://schemas.microsoft.com/office/drawing/2014/main" xmlns="" id="{337786E9-5301-4D51-B666-9F3CC500C894}"/>
              </a:ext>
            </a:extLst>
          </p:cNvPr>
          <p:cNvSpPr txBox="1">
            <a:spLocks noChangeArrowheads="1"/>
          </p:cNvSpPr>
          <p:nvPr/>
        </p:nvSpPr>
        <p:spPr bwMode="auto">
          <a:xfrm>
            <a:off x="827584" y="2707297"/>
            <a:ext cx="19494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620713" indent="-22860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858838"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143000" indent="-228600">
              <a:spcBef>
                <a:spcPct val="20000"/>
              </a:spcBef>
              <a:buClr>
                <a:schemeClr val="accent1"/>
              </a:buClr>
              <a:buChar char="•"/>
              <a:defRPr sz="2000">
                <a:solidFill>
                  <a:schemeClr val="tx1"/>
                </a:solidFill>
                <a:latin typeface="Arial" panose="020B0604020202020204" pitchFamily="34" charset="0"/>
              </a:defRPr>
            </a:lvl4pPr>
            <a:lvl5pPr marL="13716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1828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286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2743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2004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ts val="400"/>
              </a:spcBef>
              <a:buSzPct val="68000"/>
              <a:buFont typeface="Arial" panose="020B0604020202020204" pitchFamily="34" charset="0"/>
              <a:buNone/>
            </a:pPr>
            <a:r>
              <a:rPr lang="en-GB" altLang="en-US" sz="2800" b="1" dirty="0">
                <a:cs typeface="Arial" panose="020B0604020202020204" pitchFamily="34" charset="0"/>
              </a:rPr>
              <a:t>Resilient</a:t>
            </a:r>
          </a:p>
          <a:p>
            <a:pPr eaLnBrk="1" hangingPunct="1">
              <a:spcBef>
                <a:spcPts val="400"/>
              </a:spcBef>
              <a:buSzPct val="68000"/>
              <a:buFont typeface="Wingdings 3" panose="05040102010807070707" pitchFamily="18" charset="2"/>
              <a:buChar char=""/>
            </a:pPr>
            <a:endParaRPr lang="en-GB" altLang="en-US" sz="2700" dirty="0">
              <a:cs typeface="Arial" panose="020B0604020202020204" pitchFamily="34" charset="0"/>
            </a:endParaRPr>
          </a:p>
          <a:p>
            <a:pPr eaLnBrk="1" hangingPunct="1">
              <a:spcBef>
                <a:spcPts val="400"/>
              </a:spcBef>
              <a:buSzPct val="68000"/>
              <a:buFont typeface="Wingdings 3" panose="05040102010807070707" pitchFamily="18" charset="2"/>
              <a:buChar char=""/>
            </a:pPr>
            <a:endParaRPr lang="en-GB" altLang="en-US" sz="2700" dirty="0">
              <a:cs typeface="Arial" panose="020B0604020202020204" pitchFamily="34" charset="0"/>
            </a:endParaRPr>
          </a:p>
          <a:p>
            <a:pPr eaLnBrk="1" hangingPunct="1">
              <a:spcBef>
                <a:spcPts val="400"/>
              </a:spcBef>
              <a:buSzPct val="68000"/>
              <a:buFont typeface="Wingdings 3" panose="05040102010807070707" pitchFamily="18" charset="2"/>
              <a:buChar char=""/>
            </a:pPr>
            <a:endParaRPr lang="en-GB" altLang="en-US" sz="2700" dirty="0">
              <a:cs typeface="Arial" panose="020B0604020202020204" pitchFamily="34" charset="0"/>
            </a:endParaRPr>
          </a:p>
          <a:p>
            <a:pPr eaLnBrk="1" hangingPunct="1">
              <a:spcBef>
                <a:spcPts val="400"/>
              </a:spcBef>
              <a:buSzPct val="68000"/>
              <a:buFont typeface="Wingdings 3" panose="05040102010807070707" pitchFamily="18" charset="2"/>
              <a:buChar char=""/>
            </a:pPr>
            <a:endParaRPr lang="en-GB" altLang="en-US" sz="2700" dirty="0">
              <a:cs typeface="Arial" panose="020B0604020202020204" pitchFamily="34" charset="0"/>
            </a:endParaRPr>
          </a:p>
        </p:txBody>
      </p:sp>
      <p:sp>
        <p:nvSpPr>
          <p:cNvPr id="4" name="Content Placeholder 3">
            <a:extLst>
              <a:ext uri="{FF2B5EF4-FFF2-40B4-BE49-F238E27FC236}">
                <a16:creationId xmlns:a16="http://schemas.microsoft.com/office/drawing/2014/main" xmlns="" id="{12035299-1194-4242-9E09-D78012EA8A35}"/>
              </a:ext>
            </a:extLst>
          </p:cNvPr>
          <p:cNvSpPr txBox="1">
            <a:spLocks noChangeArrowheads="1"/>
          </p:cNvSpPr>
          <p:nvPr/>
        </p:nvSpPr>
        <p:spPr bwMode="auto">
          <a:xfrm>
            <a:off x="6012160" y="2708920"/>
            <a:ext cx="227072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620713" indent="-22860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858838"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143000" indent="-228600">
              <a:spcBef>
                <a:spcPct val="20000"/>
              </a:spcBef>
              <a:buClr>
                <a:schemeClr val="accent1"/>
              </a:buClr>
              <a:buChar char="•"/>
              <a:defRPr sz="2000">
                <a:solidFill>
                  <a:schemeClr val="tx1"/>
                </a:solidFill>
                <a:latin typeface="Arial" panose="020B0604020202020204" pitchFamily="34" charset="0"/>
              </a:defRPr>
            </a:lvl4pPr>
            <a:lvl5pPr marL="13716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1828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286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2743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2004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ts val="400"/>
              </a:spcBef>
              <a:buSzPct val="68000"/>
              <a:buFont typeface="Arial" panose="020B0604020202020204" pitchFamily="34" charset="0"/>
              <a:buNone/>
            </a:pPr>
            <a:r>
              <a:rPr lang="en-GB" altLang="en-US" sz="2700" b="1" dirty="0">
                <a:cs typeface="Arial" panose="020B0604020202020204" pitchFamily="34" charset="0"/>
              </a:rPr>
              <a:t> </a:t>
            </a:r>
            <a:r>
              <a:rPr lang="en-GB" altLang="en-US" sz="2800" b="1" dirty="0">
                <a:cs typeface="Arial" panose="020B0604020202020204" pitchFamily="34" charset="0"/>
              </a:rPr>
              <a:t>Vulnerable</a:t>
            </a:r>
          </a:p>
          <a:p>
            <a:pPr eaLnBrk="1" hangingPunct="1">
              <a:spcBef>
                <a:spcPts val="400"/>
              </a:spcBef>
              <a:buSzPct val="68000"/>
              <a:buFont typeface="Arial" panose="020B0604020202020204" pitchFamily="34" charset="0"/>
              <a:buNone/>
            </a:pPr>
            <a:endParaRPr lang="en-GB" altLang="en-US" sz="2700" dirty="0">
              <a:cs typeface="Arial" panose="020B0604020202020204" pitchFamily="34" charset="0"/>
            </a:endParaRPr>
          </a:p>
          <a:p>
            <a:pPr eaLnBrk="1" hangingPunct="1">
              <a:spcBef>
                <a:spcPts val="400"/>
              </a:spcBef>
              <a:buSzPct val="68000"/>
              <a:buFont typeface="Wingdings 3" panose="05040102010807070707" pitchFamily="18" charset="2"/>
              <a:buChar char=""/>
            </a:pPr>
            <a:endParaRPr lang="en-GB" altLang="en-US" sz="2700" dirty="0">
              <a:cs typeface="Arial" panose="020B0604020202020204" pitchFamily="34" charset="0"/>
            </a:endParaRPr>
          </a:p>
          <a:p>
            <a:pPr eaLnBrk="1" hangingPunct="1">
              <a:spcBef>
                <a:spcPts val="400"/>
              </a:spcBef>
              <a:buSzPct val="68000"/>
              <a:buFont typeface="Wingdings 3" panose="05040102010807070707" pitchFamily="18" charset="2"/>
              <a:buChar char=""/>
            </a:pPr>
            <a:endParaRPr lang="en-GB" altLang="en-US" sz="2700" dirty="0"/>
          </a:p>
        </p:txBody>
      </p:sp>
      <p:sp>
        <p:nvSpPr>
          <p:cNvPr id="5" name="AutoShape 3">
            <a:extLst>
              <a:ext uri="{FF2B5EF4-FFF2-40B4-BE49-F238E27FC236}">
                <a16:creationId xmlns:a16="http://schemas.microsoft.com/office/drawing/2014/main" xmlns="" id="{6C01F110-3AE8-4A38-990C-4046EEAE6E5A}"/>
              </a:ext>
            </a:extLst>
          </p:cNvPr>
          <p:cNvSpPr>
            <a:spLocks noChangeArrowheads="1"/>
          </p:cNvSpPr>
          <p:nvPr/>
        </p:nvSpPr>
        <p:spPr bwMode="auto">
          <a:xfrm>
            <a:off x="967543" y="1844824"/>
            <a:ext cx="7208847" cy="381000"/>
          </a:xfrm>
          <a:prstGeom prst="leftRightArrow">
            <a:avLst>
              <a:gd name="adj1" fmla="val 50000"/>
              <a:gd name="adj2" fmla="val 348000"/>
            </a:avLst>
          </a:prstGeom>
          <a:solidFill>
            <a:schemeClr val="accent1"/>
          </a:solidFill>
          <a:ln w="12700" cap="sq">
            <a:solidFill>
              <a:schemeClr val="tx1"/>
            </a:solidFill>
            <a:miter lim="800000"/>
            <a:headEnd type="none" w="sm" len="sm"/>
            <a:tailEnd type="none" w="sm" len="sm"/>
          </a:ln>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37931725" indent="-37474525">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1800">
              <a:latin typeface="Calibri" panose="020F0502020204030204" pitchFamily="34" charset="0"/>
              <a:ea typeface="MS PGothic" panose="020B0600070205080204" pitchFamily="34" charset="-128"/>
            </a:endParaRPr>
          </a:p>
        </p:txBody>
      </p:sp>
      <p:pic>
        <p:nvPicPr>
          <p:cNvPr id="1026" name="Picture 2">
            <a:extLst>
              <a:ext uri="{FF2B5EF4-FFF2-40B4-BE49-F238E27FC236}">
                <a16:creationId xmlns:a16="http://schemas.microsoft.com/office/drawing/2014/main" xmlns="" id="{460670E8-ABBD-492C-B5AE-345015ABC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717032"/>
            <a:ext cx="3312368" cy="2478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a:xfrm>
            <a:off x="251520" y="6356350"/>
            <a:ext cx="8640960" cy="365125"/>
          </a:xfrm>
        </p:spPr>
        <p:txBody>
          <a:bodyPr/>
          <a:lstStyle/>
          <a:p>
            <a:r>
              <a:rPr lang="en-GB" sz="1400" dirty="0" smtClean="0">
                <a:solidFill>
                  <a:srgbClr val="E3DED1"/>
                </a:solidFill>
              </a:rPr>
              <a:t>The ASD Girls’ Wellbeing Toolkit © Tina Rae &amp; Amy Such, 2019</a:t>
            </a:r>
            <a:endParaRPr lang="en-GB" sz="1400" dirty="0">
              <a:solidFill>
                <a:srgbClr val="E3DED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1+#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par>
                          <p:cTn id="19" fill="hold" nodeType="afterGroup">
                            <p:stCondLst>
                              <p:cond delay="0"/>
                            </p:stCondLst>
                            <p:childTnLst>
                              <p:par>
                                <p:cTn id="20" presetID="26" presetClass="entr" presetSubtype="0" fill="hold" nodeType="after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ipe(down)">
                                      <p:cBhvr>
                                        <p:cTn id="22" dur="870">
                                          <p:stCondLst>
                                            <p:cond delay="0"/>
                                          </p:stCondLst>
                                        </p:cTn>
                                        <p:tgtEl>
                                          <p:spTgt spid="1026"/>
                                        </p:tgtEl>
                                      </p:cBhvr>
                                    </p:animEffect>
                                    <p:anim calcmode="lin" valueType="num">
                                      <p:cBhvr>
                                        <p:cTn id="23" dur="2733"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4" dur="996"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5" dur="996" tmFilter="0, 0; 0.125,0.2665; 0.25,0.4; 0.375,0.465; 0.5,0.5;  0.625,0.535; 0.75,0.6; 0.875,0.7335; 1,1">
                                          <p:stCondLst>
                                            <p:cond delay="996"/>
                                          </p:stCondLst>
                                        </p:cTn>
                                        <p:tgtEl>
                                          <p:spTgt spid="1026"/>
                                        </p:tgtEl>
                                        <p:attrNameLst>
                                          <p:attrName>ppt_y</p:attrName>
                                        </p:attrNameLst>
                                      </p:cBhvr>
                                      <p:tavLst>
                                        <p:tav tm="0" fmla="#ppt_y-sin(pi*$)/9">
                                          <p:val>
                                            <p:fltVal val="0"/>
                                          </p:val>
                                        </p:tav>
                                        <p:tav tm="100000">
                                          <p:val>
                                            <p:fltVal val="1"/>
                                          </p:val>
                                        </p:tav>
                                      </p:tavLst>
                                    </p:anim>
                                    <p:anim calcmode="lin" valueType="num">
                                      <p:cBhvr>
                                        <p:cTn id="26" dur="498" tmFilter="0, 0; 0.125,0.2665; 0.25,0.4; 0.375,0.465; 0.5,0.5;  0.625,0.535; 0.75,0.6; 0.875,0.7335; 1,1">
                                          <p:stCondLst>
                                            <p:cond delay="1986"/>
                                          </p:stCondLst>
                                        </p:cTn>
                                        <p:tgtEl>
                                          <p:spTgt spid="1026"/>
                                        </p:tgtEl>
                                        <p:attrNameLst>
                                          <p:attrName>ppt_y</p:attrName>
                                        </p:attrNameLst>
                                      </p:cBhvr>
                                      <p:tavLst>
                                        <p:tav tm="0" fmla="#ppt_y-sin(pi*$)/27">
                                          <p:val>
                                            <p:fltVal val="0"/>
                                          </p:val>
                                        </p:tav>
                                        <p:tav tm="100000">
                                          <p:val>
                                            <p:fltVal val="1"/>
                                          </p:val>
                                        </p:tav>
                                      </p:tavLst>
                                    </p:anim>
                                    <p:anim calcmode="lin" valueType="num">
                                      <p:cBhvr>
                                        <p:cTn id="27" dur="246" tmFilter="0, 0; 0.125,0.2665; 0.25,0.4; 0.375,0.465; 0.5,0.5;  0.625,0.535; 0.75,0.6; 0.875,0.7335; 1,1">
                                          <p:stCondLst>
                                            <p:cond delay="2484"/>
                                          </p:stCondLst>
                                        </p:cTn>
                                        <p:tgtEl>
                                          <p:spTgt spid="1026"/>
                                        </p:tgtEl>
                                        <p:attrNameLst>
                                          <p:attrName>ppt_y</p:attrName>
                                        </p:attrNameLst>
                                      </p:cBhvr>
                                      <p:tavLst>
                                        <p:tav tm="0" fmla="#ppt_y-sin(pi*$)/81">
                                          <p:val>
                                            <p:fltVal val="0"/>
                                          </p:val>
                                        </p:tav>
                                        <p:tav tm="100000">
                                          <p:val>
                                            <p:fltVal val="1"/>
                                          </p:val>
                                        </p:tav>
                                      </p:tavLst>
                                    </p:anim>
                                    <p:animScale>
                                      <p:cBhvr>
                                        <p:cTn id="28" dur="39">
                                          <p:stCondLst>
                                            <p:cond delay="975"/>
                                          </p:stCondLst>
                                        </p:cTn>
                                        <p:tgtEl>
                                          <p:spTgt spid="1026"/>
                                        </p:tgtEl>
                                      </p:cBhvr>
                                      <p:to x="100000" y="60000"/>
                                    </p:animScale>
                                    <p:animScale>
                                      <p:cBhvr>
                                        <p:cTn id="29" dur="249" decel="50000">
                                          <p:stCondLst>
                                            <p:cond delay="1014"/>
                                          </p:stCondLst>
                                        </p:cTn>
                                        <p:tgtEl>
                                          <p:spTgt spid="1026"/>
                                        </p:tgtEl>
                                      </p:cBhvr>
                                      <p:to x="100000" y="100000"/>
                                    </p:animScale>
                                    <p:animScale>
                                      <p:cBhvr>
                                        <p:cTn id="30" dur="39">
                                          <p:stCondLst>
                                            <p:cond delay="1968"/>
                                          </p:stCondLst>
                                        </p:cTn>
                                        <p:tgtEl>
                                          <p:spTgt spid="1026"/>
                                        </p:tgtEl>
                                      </p:cBhvr>
                                      <p:to x="100000" y="80000"/>
                                    </p:animScale>
                                    <p:animScale>
                                      <p:cBhvr>
                                        <p:cTn id="31" dur="249" decel="50000">
                                          <p:stCondLst>
                                            <p:cond delay="2007"/>
                                          </p:stCondLst>
                                        </p:cTn>
                                        <p:tgtEl>
                                          <p:spTgt spid="1026"/>
                                        </p:tgtEl>
                                      </p:cBhvr>
                                      <p:to x="100000" y="100000"/>
                                    </p:animScale>
                                    <p:animScale>
                                      <p:cBhvr>
                                        <p:cTn id="32" dur="39">
                                          <p:stCondLst>
                                            <p:cond delay="2463"/>
                                          </p:stCondLst>
                                        </p:cTn>
                                        <p:tgtEl>
                                          <p:spTgt spid="1026"/>
                                        </p:tgtEl>
                                      </p:cBhvr>
                                      <p:to x="100000" y="90000"/>
                                    </p:animScale>
                                    <p:animScale>
                                      <p:cBhvr>
                                        <p:cTn id="33" dur="249" decel="50000">
                                          <p:stCondLst>
                                            <p:cond delay="2502"/>
                                          </p:stCondLst>
                                        </p:cTn>
                                        <p:tgtEl>
                                          <p:spTgt spid="1026"/>
                                        </p:tgtEl>
                                      </p:cBhvr>
                                      <p:to x="100000" y="100000"/>
                                    </p:animScale>
                                    <p:animScale>
                                      <p:cBhvr>
                                        <p:cTn id="34" dur="39">
                                          <p:stCondLst>
                                            <p:cond delay="2712"/>
                                          </p:stCondLst>
                                        </p:cTn>
                                        <p:tgtEl>
                                          <p:spTgt spid="1026"/>
                                        </p:tgtEl>
                                      </p:cBhvr>
                                      <p:to x="100000" y="95000"/>
                                    </p:animScale>
                                    <p:animScale>
                                      <p:cBhvr>
                                        <p:cTn id="35" dur="249" decel="50000">
                                          <p:stCondLst>
                                            <p:cond delay="2751"/>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660</TotalTime>
  <Words>6447</Words>
  <Application>Microsoft Office PowerPoint</Application>
  <PresentationFormat>On-screen Show (4:3)</PresentationFormat>
  <Paragraphs>460</Paragraphs>
  <Slides>44</Slides>
  <Notes>43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 THE ASD GIRLS’ WELLBEING TOOLKIT</vt:lpstr>
      <vt:lpstr>Aims of this Session</vt:lpstr>
      <vt:lpstr>PowerPoint Presentation</vt:lpstr>
      <vt:lpstr>The problem…</vt:lpstr>
      <vt:lpstr>PowerPoint Presentation</vt:lpstr>
      <vt:lpstr>Mental health</vt:lpstr>
      <vt:lpstr>PowerPoint Presentation</vt:lpstr>
      <vt:lpstr>Characteristics of POOR mental health </vt:lpstr>
      <vt:lpstr>PowerPoint Presentation</vt:lpstr>
      <vt:lpstr>Activity </vt:lpstr>
      <vt:lpstr>What are we REALLY trying to prevent?</vt:lpstr>
      <vt:lpstr>NCB Report 2017 1 in 4 of 14 year old girls are displaying symptoms of depression</vt:lpstr>
      <vt:lpstr>The statistics</vt:lpstr>
      <vt:lpstr>The facts</vt:lpstr>
      <vt:lpstr>PowerPoint Presentation</vt:lpstr>
      <vt:lpstr>PowerPoint Presentation</vt:lpstr>
      <vt:lpstr>Self-harm websites made me do this ...</vt:lpstr>
      <vt:lpstr>PowerPoint Presentation</vt:lpstr>
      <vt:lpstr>The new world </vt:lpstr>
      <vt:lpstr>The impetus</vt:lpstr>
      <vt:lpstr>The curriculum?</vt:lpstr>
      <vt:lpstr>Systems for assessment and screening </vt:lpstr>
      <vt:lpstr>Background and context </vt:lpstr>
      <vt:lpstr>CBT and Positive Psychology</vt:lpstr>
      <vt:lpstr>What is CBT? </vt:lpstr>
      <vt:lpstr>Central concept </vt:lpstr>
      <vt:lpstr>Normalising stress </vt:lpstr>
      <vt:lpstr>Key concerns</vt:lpstr>
      <vt:lpstr>The programme </vt:lpstr>
      <vt:lpstr>Key aims</vt:lpstr>
      <vt:lpstr>Key features of the  sessions</vt:lpstr>
      <vt:lpstr>The power of the group</vt:lpstr>
      <vt:lpstr>TERM 1 Me &amp; my mental health </vt:lpstr>
      <vt:lpstr> TERM 2 Relationships &amp; communication skills</vt:lpstr>
      <vt:lpstr>TERM 3  My tool box for wellbeing &amp; future health</vt:lpstr>
      <vt:lpstr>Structure of sessions</vt:lpstr>
      <vt:lpstr>Building resilience</vt:lpstr>
      <vt:lpstr>Let’s have a go!</vt:lpstr>
      <vt:lpstr>Speak and guess</vt:lpstr>
      <vt:lpstr>Relationship rules?</vt:lpstr>
      <vt:lpstr>Hand Drawing</vt:lpstr>
      <vt:lpstr>This is what we want …</vt:lpstr>
      <vt:lpstr>PowerPoint Presentation</vt:lpstr>
      <vt:lpstr>Thank you! 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ASD Girls’ Well Being Tool Kit  Promoting the mental, physical and emotional health of girls with ASD An evidence based intervention By Tina Rae and Amy  Such</dc:title>
  <dc:creator>tina rae</dc:creator>
  <cp:lastModifiedBy>Sarah Miles</cp:lastModifiedBy>
  <cp:revision>40</cp:revision>
  <dcterms:created xsi:type="dcterms:W3CDTF">2019-01-18T13:18:09Z</dcterms:created>
  <dcterms:modified xsi:type="dcterms:W3CDTF">2019-10-22T16:08:53Z</dcterms:modified>
</cp:coreProperties>
</file>